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77" r:id="rId5"/>
    <p:sldId id="342" r:id="rId6"/>
    <p:sldId id="343" r:id="rId7"/>
    <p:sldId id="383" r:id="rId8"/>
    <p:sldId id="292" r:id="rId9"/>
    <p:sldId id="293" r:id="rId10"/>
    <p:sldId id="294" r:id="rId11"/>
    <p:sldId id="338" r:id="rId12"/>
    <p:sldId id="358" r:id="rId13"/>
    <p:sldId id="295" r:id="rId14"/>
    <p:sldId id="303" r:id="rId15"/>
    <p:sldId id="312" r:id="rId16"/>
    <p:sldId id="313" r:id="rId17"/>
    <p:sldId id="360" r:id="rId18"/>
    <p:sldId id="314" r:id="rId19"/>
    <p:sldId id="315" r:id="rId20"/>
    <p:sldId id="378" r:id="rId21"/>
    <p:sldId id="316" r:id="rId22"/>
    <p:sldId id="365" r:id="rId23"/>
    <p:sldId id="387" r:id="rId24"/>
    <p:sldId id="390" r:id="rId25"/>
    <p:sldId id="348" r:id="rId26"/>
    <p:sldId id="311" r:id="rId27"/>
    <p:sldId id="304" r:id="rId28"/>
    <p:sldId id="339" r:id="rId29"/>
    <p:sldId id="362" r:id="rId30"/>
    <p:sldId id="307" r:id="rId31"/>
    <p:sldId id="306" r:id="rId32"/>
    <p:sldId id="350" r:id="rId33"/>
    <p:sldId id="308" r:id="rId34"/>
    <p:sldId id="368" r:id="rId35"/>
    <p:sldId id="385" r:id="rId36"/>
    <p:sldId id="392" r:id="rId37"/>
    <p:sldId id="352" r:id="rId38"/>
    <p:sldId id="264" r:id="rId39"/>
    <p:sldId id="319" r:id="rId40"/>
    <p:sldId id="340" r:id="rId41"/>
    <p:sldId id="361" r:id="rId42"/>
    <p:sldId id="321" r:id="rId43"/>
    <p:sldId id="322" r:id="rId44"/>
    <p:sldId id="376" r:id="rId45"/>
    <p:sldId id="323" r:id="rId46"/>
    <p:sldId id="372" r:id="rId47"/>
    <p:sldId id="370" r:id="rId48"/>
    <p:sldId id="388" r:id="rId49"/>
    <p:sldId id="389" r:id="rId50"/>
    <p:sldId id="371" r:id="rId51"/>
    <p:sldId id="354" r:id="rId52"/>
    <p:sldId id="318" r:id="rId53"/>
    <p:sldId id="296" r:id="rId54"/>
    <p:sldId id="341" r:id="rId55"/>
    <p:sldId id="359" r:id="rId56"/>
    <p:sldId id="298" r:id="rId57"/>
    <p:sldId id="301" r:id="rId58"/>
    <p:sldId id="377" r:id="rId59"/>
    <p:sldId id="299" r:id="rId60"/>
    <p:sldId id="374" r:id="rId61"/>
    <p:sldId id="384" r:id="rId62"/>
    <p:sldId id="391" r:id="rId63"/>
    <p:sldId id="375" r:id="rId64"/>
    <p:sldId id="393" r:id="rId65"/>
    <p:sldId id="351" r:id="rId66"/>
    <p:sldId id="381" r:id="rId67"/>
    <p:sldId id="356" r:id="rId68"/>
    <p:sldId id="35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7C8"/>
    <a:srgbClr val="FFFF66"/>
    <a:srgbClr val="A9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1" autoAdjust="0"/>
    <p:restoredTop sz="95196" autoAdjust="0"/>
  </p:normalViewPr>
  <p:slideViewPr>
    <p:cSldViewPr>
      <p:cViewPr varScale="1">
        <p:scale>
          <a:sx n="85" d="100"/>
          <a:sy n="85" d="100"/>
        </p:scale>
        <p:origin x="1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29D53-381C-427C-A21B-8CA5FF3D31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4EA6FB-2F60-45FE-8E4C-FF90810CB9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gathering to create a datset.</a:t>
          </a:r>
        </a:p>
      </dgm:t>
    </dgm:pt>
    <dgm:pt modelId="{5183EE43-523D-4A00-9F74-9994D814F136}" type="parTrans" cxnId="{14B6913B-23FD-48C4-AB6B-FF9DB7847D41}">
      <dgm:prSet/>
      <dgm:spPr/>
      <dgm:t>
        <a:bodyPr/>
        <a:lstStyle/>
        <a:p>
          <a:endParaRPr lang="en-US"/>
        </a:p>
      </dgm:t>
    </dgm:pt>
    <dgm:pt modelId="{B01A0E62-B107-4AED-A2A0-4EF3189C0E22}" type="sibTrans" cxnId="{14B6913B-23FD-48C4-AB6B-FF9DB7847D41}">
      <dgm:prSet/>
      <dgm:spPr/>
      <dgm:t>
        <a:bodyPr/>
        <a:lstStyle/>
        <a:p>
          <a:endParaRPr lang="en-US"/>
        </a:p>
      </dgm:t>
    </dgm:pt>
    <dgm:pt modelId="{83723758-3E73-42E0-8A57-26803ABC7E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Cleaning the collected data set.</a:t>
          </a:r>
        </a:p>
      </dgm:t>
    </dgm:pt>
    <dgm:pt modelId="{5A91BC59-EF38-42DE-B367-8686EE52FDD7}" type="parTrans" cxnId="{66C3638A-071E-4A2C-836B-31276C618184}">
      <dgm:prSet/>
      <dgm:spPr/>
      <dgm:t>
        <a:bodyPr/>
        <a:lstStyle/>
        <a:p>
          <a:endParaRPr lang="en-US"/>
        </a:p>
      </dgm:t>
    </dgm:pt>
    <dgm:pt modelId="{9C7FFBB6-0414-44FF-8571-10395A745E91}" type="sibTrans" cxnId="{66C3638A-071E-4A2C-836B-31276C618184}">
      <dgm:prSet/>
      <dgm:spPr/>
      <dgm:t>
        <a:bodyPr/>
        <a:lstStyle/>
        <a:p>
          <a:endParaRPr lang="en-US"/>
        </a:p>
      </dgm:t>
    </dgm:pt>
    <dgm:pt modelId="{E6345DA4-6AFC-40C6-BDFB-D66DEFEA1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Trained a dataset to generate the KPI values according to the performances and experiences.</a:t>
          </a:r>
        </a:p>
      </dgm:t>
    </dgm:pt>
    <dgm:pt modelId="{CCE9FBD2-1420-490B-AB9F-2A1E0148ECCE}" type="parTrans" cxnId="{AE43DA04-A436-4302-ABC4-88088ACE9AFD}">
      <dgm:prSet/>
      <dgm:spPr/>
      <dgm:t>
        <a:bodyPr/>
        <a:lstStyle/>
        <a:p>
          <a:endParaRPr lang="en-US"/>
        </a:p>
      </dgm:t>
    </dgm:pt>
    <dgm:pt modelId="{A7178910-D3E8-4AD2-8628-9D68B304CDC0}" type="sibTrans" cxnId="{AE43DA04-A436-4302-ABC4-88088ACE9AFD}">
      <dgm:prSet/>
      <dgm:spPr/>
      <dgm:t>
        <a:bodyPr/>
        <a:lstStyle/>
        <a:p>
          <a:endParaRPr lang="en-US"/>
        </a:p>
      </dgm:t>
    </dgm:pt>
    <dgm:pt modelId="{3598A1FD-8B30-4CAE-93DD-DC236213E163}" type="pres">
      <dgm:prSet presAssocID="{C4829D53-381C-427C-A21B-8CA5FF3D31E3}" presName="root" presStyleCnt="0">
        <dgm:presLayoutVars>
          <dgm:dir/>
          <dgm:resizeHandles val="exact"/>
        </dgm:presLayoutVars>
      </dgm:prSet>
      <dgm:spPr/>
    </dgm:pt>
    <dgm:pt modelId="{155C4EC2-329D-4D29-A81E-3B5BD3F6B031}" type="pres">
      <dgm:prSet presAssocID="{D74EA6FB-2F60-45FE-8E4C-FF90810CB987}" presName="compNode" presStyleCnt="0"/>
      <dgm:spPr/>
    </dgm:pt>
    <dgm:pt modelId="{073223E6-CE64-4BAD-BDBC-F75BB160C8C5}" type="pres">
      <dgm:prSet presAssocID="{D74EA6FB-2F60-45FE-8E4C-FF90810CB987}" presName="bgRect" presStyleLbl="bgShp" presStyleIdx="0" presStyleCnt="3"/>
      <dgm:spPr/>
    </dgm:pt>
    <dgm:pt modelId="{BAEC0D22-76B1-4A24-AAE6-99ED20AF27AC}" type="pres">
      <dgm:prSet presAssocID="{D74EA6FB-2F60-45FE-8E4C-FF90810CB9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4EF3804-C5D1-4BFA-A855-0668CB0E224F}" type="pres">
      <dgm:prSet presAssocID="{D74EA6FB-2F60-45FE-8E4C-FF90810CB987}" presName="spaceRect" presStyleCnt="0"/>
      <dgm:spPr/>
    </dgm:pt>
    <dgm:pt modelId="{D161A162-51BB-4487-AE0A-254DDF343820}" type="pres">
      <dgm:prSet presAssocID="{D74EA6FB-2F60-45FE-8E4C-FF90810CB987}" presName="parTx" presStyleLbl="revTx" presStyleIdx="0" presStyleCnt="3">
        <dgm:presLayoutVars>
          <dgm:chMax val="0"/>
          <dgm:chPref val="0"/>
        </dgm:presLayoutVars>
      </dgm:prSet>
      <dgm:spPr/>
    </dgm:pt>
    <dgm:pt modelId="{3660A303-BE7B-4EE7-88BD-C021B63682A7}" type="pres">
      <dgm:prSet presAssocID="{B01A0E62-B107-4AED-A2A0-4EF3189C0E22}" presName="sibTrans" presStyleCnt="0"/>
      <dgm:spPr/>
    </dgm:pt>
    <dgm:pt modelId="{0D465A31-E5FA-4AE0-B00A-F12BE7AD3040}" type="pres">
      <dgm:prSet presAssocID="{83723758-3E73-42E0-8A57-26803ABC7EA4}" presName="compNode" presStyleCnt="0"/>
      <dgm:spPr/>
    </dgm:pt>
    <dgm:pt modelId="{767C5780-413B-4B64-A541-82A906DB1CC6}" type="pres">
      <dgm:prSet presAssocID="{83723758-3E73-42E0-8A57-26803ABC7EA4}" presName="bgRect" presStyleLbl="bgShp" presStyleIdx="1" presStyleCnt="3"/>
      <dgm:spPr/>
    </dgm:pt>
    <dgm:pt modelId="{DF3BAEA3-3949-4731-91EB-57A099A52596}" type="pres">
      <dgm:prSet presAssocID="{83723758-3E73-42E0-8A57-26803ABC7E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C887EFA-0A2F-4DA8-972D-B6D3E2FB05E7}" type="pres">
      <dgm:prSet presAssocID="{83723758-3E73-42E0-8A57-26803ABC7EA4}" presName="spaceRect" presStyleCnt="0"/>
      <dgm:spPr/>
    </dgm:pt>
    <dgm:pt modelId="{65D5032F-64E1-4B8E-9C0E-0DB9677B4EED}" type="pres">
      <dgm:prSet presAssocID="{83723758-3E73-42E0-8A57-26803ABC7EA4}" presName="parTx" presStyleLbl="revTx" presStyleIdx="1" presStyleCnt="3">
        <dgm:presLayoutVars>
          <dgm:chMax val="0"/>
          <dgm:chPref val="0"/>
        </dgm:presLayoutVars>
      </dgm:prSet>
      <dgm:spPr/>
    </dgm:pt>
    <dgm:pt modelId="{B580CF38-2678-4A96-9AD9-4AA347AD2075}" type="pres">
      <dgm:prSet presAssocID="{9C7FFBB6-0414-44FF-8571-10395A745E91}" presName="sibTrans" presStyleCnt="0"/>
      <dgm:spPr/>
    </dgm:pt>
    <dgm:pt modelId="{970DFBDC-369F-49C8-BA69-300931EC3991}" type="pres">
      <dgm:prSet presAssocID="{E6345DA4-6AFC-40C6-BDFB-D66DEFEA15C5}" presName="compNode" presStyleCnt="0"/>
      <dgm:spPr/>
    </dgm:pt>
    <dgm:pt modelId="{31667BFE-8D98-4844-8B5F-3D73A0300C12}" type="pres">
      <dgm:prSet presAssocID="{E6345DA4-6AFC-40C6-BDFB-D66DEFEA15C5}" presName="bgRect" presStyleLbl="bgShp" presStyleIdx="2" presStyleCnt="3"/>
      <dgm:spPr/>
    </dgm:pt>
    <dgm:pt modelId="{8D5A7607-6778-49B2-B858-A797C08BA30F}" type="pres">
      <dgm:prSet presAssocID="{E6345DA4-6AFC-40C6-BDFB-D66DEFEA15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D86423-F8AE-47B0-8635-0C34E9FED687}" type="pres">
      <dgm:prSet presAssocID="{E6345DA4-6AFC-40C6-BDFB-D66DEFEA15C5}" presName="spaceRect" presStyleCnt="0"/>
      <dgm:spPr/>
    </dgm:pt>
    <dgm:pt modelId="{AD1082FA-C454-4B62-B94C-4B2333475344}" type="pres">
      <dgm:prSet presAssocID="{E6345DA4-6AFC-40C6-BDFB-D66DEFEA15C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43DA04-A436-4302-ABC4-88088ACE9AFD}" srcId="{C4829D53-381C-427C-A21B-8CA5FF3D31E3}" destId="{E6345DA4-6AFC-40C6-BDFB-D66DEFEA15C5}" srcOrd="2" destOrd="0" parTransId="{CCE9FBD2-1420-490B-AB9F-2A1E0148ECCE}" sibTransId="{A7178910-D3E8-4AD2-8628-9D68B304CDC0}"/>
    <dgm:cxn modelId="{7615F733-39DE-4E5B-A843-366FD6BD9315}" type="presOf" srcId="{D74EA6FB-2F60-45FE-8E4C-FF90810CB987}" destId="{D161A162-51BB-4487-AE0A-254DDF343820}" srcOrd="0" destOrd="0" presId="urn:microsoft.com/office/officeart/2018/2/layout/IconVerticalSolidList"/>
    <dgm:cxn modelId="{14B6913B-23FD-48C4-AB6B-FF9DB7847D41}" srcId="{C4829D53-381C-427C-A21B-8CA5FF3D31E3}" destId="{D74EA6FB-2F60-45FE-8E4C-FF90810CB987}" srcOrd="0" destOrd="0" parTransId="{5183EE43-523D-4A00-9F74-9994D814F136}" sibTransId="{B01A0E62-B107-4AED-A2A0-4EF3189C0E22}"/>
    <dgm:cxn modelId="{51C1FB54-9BDB-4D9F-9399-E1E0AE56C3DD}" type="presOf" srcId="{E6345DA4-6AFC-40C6-BDFB-D66DEFEA15C5}" destId="{AD1082FA-C454-4B62-B94C-4B2333475344}" srcOrd="0" destOrd="0" presId="urn:microsoft.com/office/officeart/2018/2/layout/IconVerticalSolidList"/>
    <dgm:cxn modelId="{66C3638A-071E-4A2C-836B-31276C618184}" srcId="{C4829D53-381C-427C-A21B-8CA5FF3D31E3}" destId="{83723758-3E73-42E0-8A57-26803ABC7EA4}" srcOrd="1" destOrd="0" parTransId="{5A91BC59-EF38-42DE-B367-8686EE52FDD7}" sibTransId="{9C7FFBB6-0414-44FF-8571-10395A745E91}"/>
    <dgm:cxn modelId="{66E71692-BA99-42CD-8F1E-DCB600B5B251}" type="presOf" srcId="{C4829D53-381C-427C-A21B-8CA5FF3D31E3}" destId="{3598A1FD-8B30-4CAE-93DD-DC236213E163}" srcOrd="0" destOrd="0" presId="urn:microsoft.com/office/officeart/2018/2/layout/IconVerticalSolidList"/>
    <dgm:cxn modelId="{BCBF8AAD-9130-4E56-951E-3F36A53ABF22}" type="presOf" srcId="{83723758-3E73-42E0-8A57-26803ABC7EA4}" destId="{65D5032F-64E1-4B8E-9C0E-0DB9677B4EED}" srcOrd="0" destOrd="0" presId="urn:microsoft.com/office/officeart/2018/2/layout/IconVerticalSolidList"/>
    <dgm:cxn modelId="{9D6C08E5-4E90-440A-8F95-83DD09A777C5}" type="presParOf" srcId="{3598A1FD-8B30-4CAE-93DD-DC236213E163}" destId="{155C4EC2-329D-4D29-A81E-3B5BD3F6B031}" srcOrd="0" destOrd="0" presId="urn:microsoft.com/office/officeart/2018/2/layout/IconVerticalSolidList"/>
    <dgm:cxn modelId="{C3422E99-70F9-41C4-8E68-709A09134F9B}" type="presParOf" srcId="{155C4EC2-329D-4D29-A81E-3B5BD3F6B031}" destId="{073223E6-CE64-4BAD-BDBC-F75BB160C8C5}" srcOrd="0" destOrd="0" presId="urn:microsoft.com/office/officeart/2018/2/layout/IconVerticalSolidList"/>
    <dgm:cxn modelId="{8774E9DE-0D4A-43E1-950B-5FA5C66FE179}" type="presParOf" srcId="{155C4EC2-329D-4D29-A81E-3B5BD3F6B031}" destId="{BAEC0D22-76B1-4A24-AAE6-99ED20AF27AC}" srcOrd="1" destOrd="0" presId="urn:microsoft.com/office/officeart/2018/2/layout/IconVerticalSolidList"/>
    <dgm:cxn modelId="{2855B3C8-ACD2-4A04-9D13-C5C69950C60A}" type="presParOf" srcId="{155C4EC2-329D-4D29-A81E-3B5BD3F6B031}" destId="{C4EF3804-C5D1-4BFA-A855-0668CB0E224F}" srcOrd="2" destOrd="0" presId="urn:microsoft.com/office/officeart/2018/2/layout/IconVerticalSolidList"/>
    <dgm:cxn modelId="{0289DE84-F13A-48D8-8C32-B7C313A38ABA}" type="presParOf" srcId="{155C4EC2-329D-4D29-A81E-3B5BD3F6B031}" destId="{D161A162-51BB-4487-AE0A-254DDF343820}" srcOrd="3" destOrd="0" presId="urn:microsoft.com/office/officeart/2018/2/layout/IconVerticalSolidList"/>
    <dgm:cxn modelId="{9F3DF6F6-8986-4094-80FE-07862BBCE5F0}" type="presParOf" srcId="{3598A1FD-8B30-4CAE-93DD-DC236213E163}" destId="{3660A303-BE7B-4EE7-88BD-C021B63682A7}" srcOrd="1" destOrd="0" presId="urn:microsoft.com/office/officeart/2018/2/layout/IconVerticalSolidList"/>
    <dgm:cxn modelId="{C5AA66A7-AF92-46D5-978E-90302C91D6A1}" type="presParOf" srcId="{3598A1FD-8B30-4CAE-93DD-DC236213E163}" destId="{0D465A31-E5FA-4AE0-B00A-F12BE7AD3040}" srcOrd="2" destOrd="0" presId="urn:microsoft.com/office/officeart/2018/2/layout/IconVerticalSolidList"/>
    <dgm:cxn modelId="{DD70FE21-E184-441D-A6D3-0BDBFD23249F}" type="presParOf" srcId="{0D465A31-E5FA-4AE0-B00A-F12BE7AD3040}" destId="{767C5780-413B-4B64-A541-82A906DB1CC6}" srcOrd="0" destOrd="0" presId="urn:microsoft.com/office/officeart/2018/2/layout/IconVerticalSolidList"/>
    <dgm:cxn modelId="{60747418-4856-4694-9358-8CD4F55EBE92}" type="presParOf" srcId="{0D465A31-E5FA-4AE0-B00A-F12BE7AD3040}" destId="{DF3BAEA3-3949-4731-91EB-57A099A52596}" srcOrd="1" destOrd="0" presId="urn:microsoft.com/office/officeart/2018/2/layout/IconVerticalSolidList"/>
    <dgm:cxn modelId="{6E3D2FF9-869B-4AC6-ABD4-3B31D4EF9BF1}" type="presParOf" srcId="{0D465A31-E5FA-4AE0-B00A-F12BE7AD3040}" destId="{AC887EFA-0A2F-4DA8-972D-B6D3E2FB05E7}" srcOrd="2" destOrd="0" presId="urn:microsoft.com/office/officeart/2018/2/layout/IconVerticalSolidList"/>
    <dgm:cxn modelId="{37C4A51F-A5D5-4302-A6C2-9C90D6EB5D41}" type="presParOf" srcId="{0D465A31-E5FA-4AE0-B00A-F12BE7AD3040}" destId="{65D5032F-64E1-4B8E-9C0E-0DB9677B4EED}" srcOrd="3" destOrd="0" presId="urn:microsoft.com/office/officeart/2018/2/layout/IconVerticalSolidList"/>
    <dgm:cxn modelId="{B9CBF66E-7904-47F4-9C69-C5560A9B91B6}" type="presParOf" srcId="{3598A1FD-8B30-4CAE-93DD-DC236213E163}" destId="{B580CF38-2678-4A96-9AD9-4AA347AD2075}" srcOrd="3" destOrd="0" presId="urn:microsoft.com/office/officeart/2018/2/layout/IconVerticalSolidList"/>
    <dgm:cxn modelId="{2CB7C60B-2682-4147-B36E-3C6A4885B755}" type="presParOf" srcId="{3598A1FD-8B30-4CAE-93DD-DC236213E163}" destId="{970DFBDC-369F-49C8-BA69-300931EC3991}" srcOrd="4" destOrd="0" presId="urn:microsoft.com/office/officeart/2018/2/layout/IconVerticalSolidList"/>
    <dgm:cxn modelId="{FBBD45B3-BEC1-4C03-9EA6-4D67DCBF86A7}" type="presParOf" srcId="{970DFBDC-369F-49C8-BA69-300931EC3991}" destId="{31667BFE-8D98-4844-8B5F-3D73A0300C12}" srcOrd="0" destOrd="0" presId="urn:microsoft.com/office/officeart/2018/2/layout/IconVerticalSolidList"/>
    <dgm:cxn modelId="{E52851A9-D5D1-44DE-AC80-AAC16D76FEBD}" type="presParOf" srcId="{970DFBDC-369F-49C8-BA69-300931EC3991}" destId="{8D5A7607-6778-49B2-B858-A797C08BA30F}" srcOrd="1" destOrd="0" presId="urn:microsoft.com/office/officeart/2018/2/layout/IconVerticalSolidList"/>
    <dgm:cxn modelId="{B9651EB0-D791-4E73-BDF3-F0622EB618C8}" type="presParOf" srcId="{970DFBDC-369F-49C8-BA69-300931EC3991}" destId="{F4D86423-F8AE-47B0-8635-0C34E9FED687}" srcOrd="2" destOrd="0" presId="urn:microsoft.com/office/officeart/2018/2/layout/IconVerticalSolidList"/>
    <dgm:cxn modelId="{7744473B-DB7B-438B-97B9-7C36694B2F43}" type="presParOf" srcId="{970DFBDC-369F-49C8-BA69-300931EC3991}" destId="{AD1082FA-C454-4B62-B94C-4B2333475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8E6168-E5C8-46CD-84CA-FFE0AB4167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E5A3CF-1C28-4FDF-A0C0-04F331E0B932}">
      <dgm:prSet/>
      <dgm:spPr/>
      <dgm:t>
        <a:bodyPr/>
        <a:lstStyle/>
        <a:p>
          <a:r>
            <a:rPr lang="en-US"/>
            <a:t>Frontend Implementation</a:t>
          </a:r>
        </a:p>
      </dgm:t>
    </dgm:pt>
    <dgm:pt modelId="{C0B6006F-3F55-457B-ABBB-FECFD6C99F48}" type="parTrans" cxnId="{02CA996E-4A7B-4279-8D8C-2C47EBBDCD42}">
      <dgm:prSet/>
      <dgm:spPr/>
      <dgm:t>
        <a:bodyPr/>
        <a:lstStyle/>
        <a:p>
          <a:endParaRPr lang="en-US"/>
        </a:p>
      </dgm:t>
    </dgm:pt>
    <dgm:pt modelId="{9B338241-3DB0-4EF1-97CC-DCA0D09DE54E}" type="sibTrans" cxnId="{02CA996E-4A7B-4279-8D8C-2C47EBBDCD42}">
      <dgm:prSet/>
      <dgm:spPr/>
      <dgm:t>
        <a:bodyPr/>
        <a:lstStyle/>
        <a:p>
          <a:endParaRPr lang="en-US"/>
        </a:p>
      </dgm:t>
    </dgm:pt>
    <dgm:pt modelId="{0D069913-797F-4C3B-941D-6B72C983CACE}">
      <dgm:prSet/>
      <dgm:spPr/>
      <dgm:t>
        <a:bodyPr/>
        <a:lstStyle/>
        <a:p>
          <a:r>
            <a:rPr lang="en-US"/>
            <a:t>Component Integration</a:t>
          </a:r>
        </a:p>
      </dgm:t>
    </dgm:pt>
    <dgm:pt modelId="{90E88F9B-99B2-49F5-8111-18FD8A41809A}" type="parTrans" cxnId="{AC3D0A19-6FB5-4868-8864-A9E7DD4E71C8}">
      <dgm:prSet/>
      <dgm:spPr/>
      <dgm:t>
        <a:bodyPr/>
        <a:lstStyle/>
        <a:p>
          <a:endParaRPr lang="en-US"/>
        </a:p>
      </dgm:t>
    </dgm:pt>
    <dgm:pt modelId="{CAAC7B61-D125-4A63-ACC8-FC324AAAB432}" type="sibTrans" cxnId="{AC3D0A19-6FB5-4868-8864-A9E7DD4E71C8}">
      <dgm:prSet/>
      <dgm:spPr/>
      <dgm:t>
        <a:bodyPr/>
        <a:lstStyle/>
        <a:p>
          <a:endParaRPr lang="en-US"/>
        </a:p>
      </dgm:t>
    </dgm:pt>
    <dgm:pt modelId="{CE86A415-020C-4B73-AD0A-88174D1A167E}">
      <dgm:prSet/>
      <dgm:spPr/>
      <dgm:t>
        <a:bodyPr/>
        <a:lstStyle/>
        <a:p>
          <a:r>
            <a:rPr lang="en-US"/>
            <a:t>Increasing dataset size to improve the accuracy</a:t>
          </a:r>
        </a:p>
      </dgm:t>
    </dgm:pt>
    <dgm:pt modelId="{6427F3C1-47E7-4721-9631-42921BC38313}" type="parTrans" cxnId="{FBCDF0E3-76D5-4E2C-BA45-A1FDA9F5C5EA}">
      <dgm:prSet/>
      <dgm:spPr/>
      <dgm:t>
        <a:bodyPr/>
        <a:lstStyle/>
        <a:p>
          <a:endParaRPr lang="en-US"/>
        </a:p>
      </dgm:t>
    </dgm:pt>
    <dgm:pt modelId="{B03D34BF-4531-442A-88B5-8E056EF680BF}" type="sibTrans" cxnId="{FBCDF0E3-76D5-4E2C-BA45-A1FDA9F5C5EA}">
      <dgm:prSet/>
      <dgm:spPr/>
      <dgm:t>
        <a:bodyPr/>
        <a:lstStyle/>
        <a:p>
          <a:endParaRPr lang="en-US"/>
        </a:p>
      </dgm:t>
    </dgm:pt>
    <dgm:pt modelId="{66DA2A7F-820B-44AB-B923-41B495C16ED4}" type="pres">
      <dgm:prSet presAssocID="{B48E6168-E5C8-46CD-84CA-FFE0AB41673E}" presName="root" presStyleCnt="0">
        <dgm:presLayoutVars>
          <dgm:dir/>
          <dgm:resizeHandles val="exact"/>
        </dgm:presLayoutVars>
      </dgm:prSet>
      <dgm:spPr/>
    </dgm:pt>
    <dgm:pt modelId="{D4538645-9109-49DB-A556-30B31CB1416C}" type="pres">
      <dgm:prSet presAssocID="{87E5A3CF-1C28-4FDF-A0C0-04F331E0B932}" presName="compNode" presStyleCnt="0"/>
      <dgm:spPr/>
    </dgm:pt>
    <dgm:pt modelId="{7CF4F557-3CDD-42B1-B43C-CBE6C72A7219}" type="pres">
      <dgm:prSet presAssocID="{87E5A3CF-1C28-4FDF-A0C0-04F331E0B932}" presName="bgRect" presStyleLbl="bgShp" presStyleIdx="0" presStyleCnt="3"/>
      <dgm:spPr/>
    </dgm:pt>
    <dgm:pt modelId="{28B0264F-139C-4129-AF5F-9A74084A0D69}" type="pres">
      <dgm:prSet presAssocID="{87E5A3CF-1C28-4FDF-A0C0-04F331E0B9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2E32259-F726-4B7C-B6F2-5F9ED211248A}" type="pres">
      <dgm:prSet presAssocID="{87E5A3CF-1C28-4FDF-A0C0-04F331E0B932}" presName="spaceRect" presStyleCnt="0"/>
      <dgm:spPr/>
    </dgm:pt>
    <dgm:pt modelId="{ECE91F05-9AEC-4C1C-9FBB-CE3795131B17}" type="pres">
      <dgm:prSet presAssocID="{87E5A3CF-1C28-4FDF-A0C0-04F331E0B932}" presName="parTx" presStyleLbl="revTx" presStyleIdx="0" presStyleCnt="3">
        <dgm:presLayoutVars>
          <dgm:chMax val="0"/>
          <dgm:chPref val="0"/>
        </dgm:presLayoutVars>
      </dgm:prSet>
      <dgm:spPr/>
    </dgm:pt>
    <dgm:pt modelId="{343F1ADD-9380-4108-ACC8-862631194ACC}" type="pres">
      <dgm:prSet presAssocID="{9B338241-3DB0-4EF1-97CC-DCA0D09DE54E}" presName="sibTrans" presStyleCnt="0"/>
      <dgm:spPr/>
    </dgm:pt>
    <dgm:pt modelId="{8C9B6EC9-BAB2-42E5-B32B-874217ABEF04}" type="pres">
      <dgm:prSet presAssocID="{0D069913-797F-4C3B-941D-6B72C983CACE}" presName="compNode" presStyleCnt="0"/>
      <dgm:spPr/>
    </dgm:pt>
    <dgm:pt modelId="{FEDE7265-B8C7-47CA-829E-261C0497EC08}" type="pres">
      <dgm:prSet presAssocID="{0D069913-797F-4C3B-941D-6B72C983CACE}" presName="bgRect" presStyleLbl="bgShp" presStyleIdx="1" presStyleCnt="3"/>
      <dgm:spPr/>
    </dgm:pt>
    <dgm:pt modelId="{AC2F2619-0D0D-4C72-B3C7-C4B7174C048A}" type="pres">
      <dgm:prSet presAssocID="{0D069913-797F-4C3B-941D-6B72C983CA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6AA007-AA14-4593-B7C1-D29A82EEEE51}" type="pres">
      <dgm:prSet presAssocID="{0D069913-797F-4C3B-941D-6B72C983CACE}" presName="spaceRect" presStyleCnt="0"/>
      <dgm:spPr/>
    </dgm:pt>
    <dgm:pt modelId="{9CEDFBB7-1DF3-451F-91DB-61E3B9771511}" type="pres">
      <dgm:prSet presAssocID="{0D069913-797F-4C3B-941D-6B72C983CACE}" presName="parTx" presStyleLbl="revTx" presStyleIdx="1" presStyleCnt="3">
        <dgm:presLayoutVars>
          <dgm:chMax val="0"/>
          <dgm:chPref val="0"/>
        </dgm:presLayoutVars>
      </dgm:prSet>
      <dgm:spPr/>
    </dgm:pt>
    <dgm:pt modelId="{76149671-0CA0-4AD4-A8FE-0ECB78010EAF}" type="pres">
      <dgm:prSet presAssocID="{CAAC7B61-D125-4A63-ACC8-FC324AAAB432}" presName="sibTrans" presStyleCnt="0"/>
      <dgm:spPr/>
    </dgm:pt>
    <dgm:pt modelId="{EB6D7493-5D08-4D51-ACDB-A29379907C98}" type="pres">
      <dgm:prSet presAssocID="{CE86A415-020C-4B73-AD0A-88174D1A167E}" presName="compNode" presStyleCnt="0"/>
      <dgm:spPr/>
    </dgm:pt>
    <dgm:pt modelId="{E8A18A62-B23A-4AC9-8C83-F5F9CD48DC68}" type="pres">
      <dgm:prSet presAssocID="{CE86A415-020C-4B73-AD0A-88174D1A167E}" presName="bgRect" presStyleLbl="bgShp" presStyleIdx="2" presStyleCnt="3"/>
      <dgm:spPr/>
    </dgm:pt>
    <dgm:pt modelId="{90556116-DD82-4760-BABD-2B7316D0AF29}" type="pres">
      <dgm:prSet presAssocID="{CE86A415-020C-4B73-AD0A-88174D1A16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48724C0-E045-41E2-B94C-EA8C3DCFB195}" type="pres">
      <dgm:prSet presAssocID="{CE86A415-020C-4B73-AD0A-88174D1A167E}" presName="spaceRect" presStyleCnt="0"/>
      <dgm:spPr/>
    </dgm:pt>
    <dgm:pt modelId="{A6496121-D636-4A36-BB90-46E5D8E34DEB}" type="pres">
      <dgm:prSet presAssocID="{CE86A415-020C-4B73-AD0A-88174D1A16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C3D0A19-6FB5-4868-8864-A9E7DD4E71C8}" srcId="{B48E6168-E5C8-46CD-84CA-FFE0AB41673E}" destId="{0D069913-797F-4C3B-941D-6B72C983CACE}" srcOrd="1" destOrd="0" parTransId="{90E88F9B-99B2-49F5-8111-18FD8A41809A}" sibTransId="{CAAC7B61-D125-4A63-ACC8-FC324AAAB432}"/>
    <dgm:cxn modelId="{02CA996E-4A7B-4279-8D8C-2C47EBBDCD42}" srcId="{B48E6168-E5C8-46CD-84CA-FFE0AB41673E}" destId="{87E5A3CF-1C28-4FDF-A0C0-04F331E0B932}" srcOrd="0" destOrd="0" parTransId="{C0B6006F-3F55-457B-ABBB-FECFD6C99F48}" sibTransId="{9B338241-3DB0-4EF1-97CC-DCA0D09DE54E}"/>
    <dgm:cxn modelId="{CA0E3C54-9E06-4CE4-9068-6CD3579189A7}" type="presOf" srcId="{CE86A415-020C-4B73-AD0A-88174D1A167E}" destId="{A6496121-D636-4A36-BB90-46E5D8E34DEB}" srcOrd="0" destOrd="0" presId="urn:microsoft.com/office/officeart/2018/2/layout/IconVerticalSolidList"/>
    <dgm:cxn modelId="{32BF0F9B-6611-42D7-A827-C9C7911C72E5}" type="presOf" srcId="{B48E6168-E5C8-46CD-84CA-FFE0AB41673E}" destId="{66DA2A7F-820B-44AB-B923-41B495C16ED4}" srcOrd="0" destOrd="0" presId="urn:microsoft.com/office/officeart/2018/2/layout/IconVerticalSolidList"/>
    <dgm:cxn modelId="{6BBDBDA2-4633-4946-9C01-B28561B86A5F}" type="presOf" srcId="{87E5A3CF-1C28-4FDF-A0C0-04F331E0B932}" destId="{ECE91F05-9AEC-4C1C-9FBB-CE3795131B17}" srcOrd="0" destOrd="0" presId="urn:microsoft.com/office/officeart/2018/2/layout/IconVerticalSolidList"/>
    <dgm:cxn modelId="{091DA4AF-2C56-4E20-9EF4-A2DCB7ECFD2D}" type="presOf" srcId="{0D069913-797F-4C3B-941D-6B72C983CACE}" destId="{9CEDFBB7-1DF3-451F-91DB-61E3B9771511}" srcOrd="0" destOrd="0" presId="urn:microsoft.com/office/officeart/2018/2/layout/IconVerticalSolidList"/>
    <dgm:cxn modelId="{FBCDF0E3-76D5-4E2C-BA45-A1FDA9F5C5EA}" srcId="{B48E6168-E5C8-46CD-84CA-FFE0AB41673E}" destId="{CE86A415-020C-4B73-AD0A-88174D1A167E}" srcOrd="2" destOrd="0" parTransId="{6427F3C1-47E7-4721-9631-42921BC38313}" sibTransId="{B03D34BF-4531-442A-88B5-8E056EF680BF}"/>
    <dgm:cxn modelId="{DF4E1FC1-0CC1-4777-89B6-2AAE45421EA0}" type="presParOf" srcId="{66DA2A7F-820B-44AB-B923-41B495C16ED4}" destId="{D4538645-9109-49DB-A556-30B31CB1416C}" srcOrd="0" destOrd="0" presId="urn:microsoft.com/office/officeart/2018/2/layout/IconVerticalSolidList"/>
    <dgm:cxn modelId="{A948BE69-1AA2-4FBA-B367-D50F7322F44D}" type="presParOf" srcId="{D4538645-9109-49DB-A556-30B31CB1416C}" destId="{7CF4F557-3CDD-42B1-B43C-CBE6C72A7219}" srcOrd="0" destOrd="0" presId="urn:microsoft.com/office/officeart/2018/2/layout/IconVerticalSolidList"/>
    <dgm:cxn modelId="{438D557C-10B6-4EA1-A88C-29DFF1806131}" type="presParOf" srcId="{D4538645-9109-49DB-A556-30B31CB1416C}" destId="{28B0264F-139C-4129-AF5F-9A74084A0D69}" srcOrd="1" destOrd="0" presId="urn:microsoft.com/office/officeart/2018/2/layout/IconVerticalSolidList"/>
    <dgm:cxn modelId="{F20B3D08-821F-4C8A-817F-66AD8A7AB1DC}" type="presParOf" srcId="{D4538645-9109-49DB-A556-30B31CB1416C}" destId="{E2E32259-F726-4B7C-B6F2-5F9ED211248A}" srcOrd="2" destOrd="0" presId="urn:microsoft.com/office/officeart/2018/2/layout/IconVerticalSolidList"/>
    <dgm:cxn modelId="{F7AA5C9E-4D17-446D-A5E9-341F391604CF}" type="presParOf" srcId="{D4538645-9109-49DB-A556-30B31CB1416C}" destId="{ECE91F05-9AEC-4C1C-9FBB-CE3795131B17}" srcOrd="3" destOrd="0" presId="urn:microsoft.com/office/officeart/2018/2/layout/IconVerticalSolidList"/>
    <dgm:cxn modelId="{8E1F0183-89A9-4E6E-9C95-B78C102F008F}" type="presParOf" srcId="{66DA2A7F-820B-44AB-B923-41B495C16ED4}" destId="{343F1ADD-9380-4108-ACC8-862631194ACC}" srcOrd="1" destOrd="0" presId="urn:microsoft.com/office/officeart/2018/2/layout/IconVerticalSolidList"/>
    <dgm:cxn modelId="{48C9823E-6213-4E6C-A348-ED13FEA52D5F}" type="presParOf" srcId="{66DA2A7F-820B-44AB-B923-41B495C16ED4}" destId="{8C9B6EC9-BAB2-42E5-B32B-874217ABEF04}" srcOrd="2" destOrd="0" presId="urn:microsoft.com/office/officeart/2018/2/layout/IconVerticalSolidList"/>
    <dgm:cxn modelId="{E4AA43A2-F3FD-4B30-A49C-E05C98BC87D5}" type="presParOf" srcId="{8C9B6EC9-BAB2-42E5-B32B-874217ABEF04}" destId="{FEDE7265-B8C7-47CA-829E-261C0497EC08}" srcOrd="0" destOrd="0" presId="urn:microsoft.com/office/officeart/2018/2/layout/IconVerticalSolidList"/>
    <dgm:cxn modelId="{74F24C44-E003-4031-8A90-2572FF8196AB}" type="presParOf" srcId="{8C9B6EC9-BAB2-42E5-B32B-874217ABEF04}" destId="{AC2F2619-0D0D-4C72-B3C7-C4B7174C048A}" srcOrd="1" destOrd="0" presId="urn:microsoft.com/office/officeart/2018/2/layout/IconVerticalSolidList"/>
    <dgm:cxn modelId="{96CCB00F-D6FE-41F7-9780-A7131EF2EA7E}" type="presParOf" srcId="{8C9B6EC9-BAB2-42E5-B32B-874217ABEF04}" destId="{C46AA007-AA14-4593-B7C1-D29A82EEEE51}" srcOrd="2" destOrd="0" presId="urn:microsoft.com/office/officeart/2018/2/layout/IconVerticalSolidList"/>
    <dgm:cxn modelId="{BB1E4F59-0740-4CEE-BA0F-0522F4232434}" type="presParOf" srcId="{8C9B6EC9-BAB2-42E5-B32B-874217ABEF04}" destId="{9CEDFBB7-1DF3-451F-91DB-61E3B9771511}" srcOrd="3" destOrd="0" presId="urn:microsoft.com/office/officeart/2018/2/layout/IconVerticalSolidList"/>
    <dgm:cxn modelId="{61748C9D-E1B9-41D5-B9A6-8E891DC379F5}" type="presParOf" srcId="{66DA2A7F-820B-44AB-B923-41B495C16ED4}" destId="{76149671-0CA0-4AD4-A8FE-0ECB78010EAF}" srcOrd="3" destOrd="0" presId="urn:microsoft.com/office/officeart/2018/2/layout/IconVerticalSolidList"/>
    <dgm:cxn modelId="{B1C1D1E5-69CB-4F5E-B6B1-892B8FFE3391}" type="presParOf" srcId="{66DA2A7F-820B-44AB-B923-41B495C16ED4}" destId="{EB6D7493-5D08-4D51-ACDB-A29379907C98}" srcOrd="4" destOrd="0" presId="urn:microsoft.com/office/officeart/2018/2/layout/IconVerticalSolidList"/>
    <dgm:cxn modelId="{E3ABD95C-E423-4496-8D31-2D52BF8327A0}" type="presParOf" srcId="{EB6D7493-5D08-4D51-ACDB-A29379907C98}" destId="{E8A18A62-B23A-4AC9-8C83-F5F9CD48DC68}" srcOrd="0" destOrd="0" presId="urn:microsoft.com/office/officeart/2018/2/layout/IconVerticalSolidList"/>
    <dgm:cxn modelId="{C1B3C3CC-45F9-454A-94B5-39515FBA12DD}" type="presParOf" srcId="{EB6D7493-5D08-4D51-ACDB-A29379907C98}" destId="{90556116-DD82-4760-BABD-2B7316D0AF29}" srcOrd="1" destOrd="0" presId="urn:microsoft.com/office/officeart/2018/2/layout/IconVerticalSolidList"/>
    <dgm:cxn modelId="{0E804CD3-168F-477C-A169-6315192CA152}" type="presParOf" srcId="{EB6D7493-5D08-4D51-ACDB-A29379907C98}" destId="{048724C0-E045-41E2-B94C-EA8C3DCFB195}" srcOrd="2" destOrd="0" presId="urn:microsoft.com/office/officeart/2018/2/layout/IconVerticalSolidList"/>
    <dgm:cxn modelId="{1A794F28-4836-4F4C-8D94-D3D9B8CFEA62}" type="presParOf" srcId="{EB6D7493-5D08-4D51-ACDB-A29379907C98}" destId="{A6496121-D636-4A36-BB90-46E5D8E34D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223E6-CE64-4BAD-BDBC-F75BB160C8C5}">
      <dsp:nvSpPr>
        <dsp:cNvPr id="0" name=""/>
        <dsp:cNvSpPr/>
      </dsp:nvSpPr>
      <dsp:spPr>
        <a:xfrm>
          <a:off x="0" y="63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C0D22-76B1-4A24-AAE6-99ED20AF27AC}">
      <dsp:nvSpPr>
        <dsp:cNvPr id="0" name=""/>
        <dsp:cNvSpPr/>
      </dsp:nvSpPr>
      <dsp:spPr>
        <a:xfrm>
          <a:off x="447728" y="333654"/>
          <a:ext cx="814052" cy="81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1A162-51BB-4487-AE0A-254DDF343820}">
      <dsp:nvSpPr>
        <dsp:cNvPr id="0" name=""/>
        <dsp:cNvSpPr/>
      </dsp:nvSpPr>
      <dsp:spPr>
        <a:xfrm>
          <a:off x="1709510" y="63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gathering to create a datset.</a:t>
          </a:r>
        </a:p>
      </dsp:txBody>
      <dsp:txXfrm>
        <a:off x="1709510" y="632"/>
        <a:ext cx="9974489" cy="1480095"/>
      </dsp:txXfrm>
    </dsp:sp>
    <dsp:sp modelId="{767C5780-413B-4B64-A541-82A906DB1CC6}">
      <dsp:nvSpPr>
        <dsp:cNvPr id="0" name=""/>
        <dsp:cNvSpPr/>
      </dsp:nvSpPr>
      <dsp:spPr>
        <a:xfrm>
          <a:off x="0" y="185075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BAEA3-3949-4731-91EB-57A099A52596}">
      <dsp:nvSpPr>
        <dsp:cNvPr id="0" name=""/>
        <dsp:cNvSpPr/>
      </dsp:nvSpPr>
      <dsp:spPr>
        <a:xfrm>
          <a:off x="447728" y="2183773"/>
          <a:ext cx="814052" cy="81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032F-64E1-4B8E-9C0E-0DB9677B4EED}">
      <dsp:nvSpPr>
        <dsp:cNvPr id="0" name=""/>
        <dsp:cNvSpPr/>
      </dsp:nvSpPr>
      <dsp:spPr>
        <a:xfrm>
          <a:off x="1709510" y="185075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Cleaning the collected data set.</a:t>
          </a:r>
        </a:p>
      </dsp:txBody>
      <dsp:txXfrm>
        <a:off x="1709510" y="1850752"/>
        <a:ext cx="9974489" cy="1480095"/>
      </dsp:txXfrm>
    </dsp:sp>
    <dsp:sp modelId="{31667BFE-8D98-4844-8B5F-3D73A0300C12}">
      <dsp:nvSpPr>
        <dsp:cNvPr id="0" name=""/>
        <dsp:cNvSpPr/>
      </dsp:nvSpPr>
      <dsp:spPr>
        <a:xfrm>
          <a:off x="0" y="3700871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A7607-6778-49B2-B858-A797C08BA30F}">
      <dsp:nvSpPr>
        <dsp:cNvPr id="0" name=""/>
        <dsp:cNvSpPr/>
      </dsp:nvSpPr>
      <dsp:spPr>
        <a:xfrm>
          <a:off x="447728" y="4033893"/>
          <a:ext cx="814052" cy="81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082FA-C454-4B62-B94C-4B2333475344}">
      <dsp:nvSpPr>
        <dsp:cNvPr id="0" name=""/>
        <dsp:cNvSpPr/>
      </dsp:nvSpPr>
      <dsp:spPr>
        <a:xfrm>
          <a:off x="1709510" y="3700871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Trained a dataset to generate the KPI values according to the performances and experiences.</a:t>
          </a:r>
        </a:p>
      </dsp:txBody>
      <dsp:txXfrm>
        <a:off x="1709510" y="3700871"/>
        <a:ext cx="9974489" cy="1480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4F557-3CDD-42B1-B43C-CBE6C72A7219}">
      <dsp:nvSpPr>
        <dsp:cNvPr id="0" name=""/>
        <dsp:cNvSpPr/>
      </dsp:nvSpPr>
      <dsp:spPr>
        <a:xfrm>
          <a:off x="0" y="714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0264F-139C-4129-AF5F-9A74084A0D69}">
      <dsp:nvSpPr>
        <dsp:cNvPr id="0" name=""/>
        <dsp:cNvSpPr/>
      </dsp:nvSpPr>
      <dsp:spPr>
        <a:xfrm>
          <a:off x="505752" y="376894"/>
          <a:ext cx="919550" cy="9195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91F05-9AEC-4C1C-9FBB-CE3795131B17}">
      <dsp:nvSpPr>
        <dsp:cNvPr id="0" name=""/>
        <dsp:cNvSpPr/>
      </dsp:nvSpPr>
      <dsp:spPr>
        <a:xfrm>
          <a:off x="1931055" y="714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Frontend Implementation</a:t>
          </a:r>
        </a:p>
      </dsp:txBody>
      <dsp:txXfrm>
        <a:off x="1931055" y="714"/>
        <a:ext cx="4884611" cy="1671909"/>
      </dsp:txXfrm>
    </dsp:sp>
    <dsp:sp modelId="{FEDE7265-B8C7-47CA-829E-261C0497EC08}">
      <dsp:nvSpPr>
        <dsp:cNvPr id="0" name=""/>
        <dsp:cNvSpPr/>
      </dsp:nvSpPr>
      <dsp:spPr>
        <a:xfrm>
          <a:off x="0" y="2090601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F2619-0D0D-4C72-B3C7-C4B7174C048A}">
      <dsp:nvSpPr>
        <dsp:cNvPr id="0" name=""/>
        <dsp:cNvSpPr/>
      </dsp:nvSpPr>
      <dsp:spPr>
        <a:xfrm>
          <a:off x="505752" y="2466781"/>
          <a:ext cx="919550" cy="9195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DFBB7-1DF3-451F-91DB-61E3B9771511}">
      <dsp:nvSpPr>
        <dsp:cNvPr id="0" name=""/>
        <dsp:cNvSpPr/>
      </dsp:nvSpPr>
      <dsp:spPr>
        <a:xfrm>
          <a:off x="1931055" y="2090601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Component Integration</a:t>
          </a:r>
        </a:p>
      </dsp:txBody>
      <dsp:txXfrm>
        <a:off x="1931055" y="2090601"/>
        <a:ext cx="4884611" cy="1671909"/>
      </dsp:txXfrm>
    </dsp:sp>
    <dsp:sp modelId="{E8A18A62-B23A-4AC9-8C83-F5F9CD48DC68}">
      <dsp:nvSpPr>
        <dsp:cNvPr id="0" name=""/>
        <dsp:cNvSpPr/>
      </dsp:nvSpPr>
      <dsp:spPr>
        <a:xfrm>
          <a:off x="0" y="4180488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56116-DD82-4760-BABD-2B7316D0AF29}">
      <dsp:nvSpPr>
        <dsp:cNvPr id="0" name=""/>
        <dsp:cNvSpPr/>
      </dsp:nvSpPr>
      <dsp:spPr>
        <a:xfrm>
          <a:off x="505752" y="4556668"/>
          <a:ext cx="919550" cy="9195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96121-D636-4A36-BB90-46E5D8E34DEB}">
      <dsp:nvSpPr>
        <dsp:cNvPr id="0" name=""/>
        <dsp:cNvSpPr/>
      </dsp:nvSpPr>
      <dsp:spPr>
        <a:xfrm>
          <a:off x="1931055" y="4180488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Increasing dataset size to improve the accuracy</a:t>
          </a:r>
        </a:p>
      </dsp:txBody>
      <dsp:txXfrm>
        <a:off x="1931055" y="4180488"/>
        <a:ext cx="4884611" cy="167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11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8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8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1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9" y="649287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5/5/2025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8" Type="http://schemas.openxmlformats.org/officeDocument/2006/relationships/hyperlink" Target="https://www.digitalobservatory.net.au/qut-digital-observatory/" TargetMode="External"/><Relationship Id="rId26" Type="http://schemas.openxmlformats.org/officeDocument/2006/relationships/hyperlink" Target="https://courses.lumenlearning.com/vccs-mkt100-17fa/chapter/reading-measuring-marketing-communication-effectiveness/" TargetMode="External"/><Relationship Id="rId3" Type="http://schemas.openxmlformats.org/officeDocument/2006/relationships/hyperlink" Target="https://pixabay.com/en/menu-gui-interface-template-ui-303121/" TargetMode="External"/><Relationship Id="rId21" Type="http://schemas.openxmlformats.org/officeDocument/2006/relationships/image" Target="../media/image26.png"/><Relationship Id="rId34" Type="http://schemas.openxmlformats.org/officeDocument/2006/relationships/hyperlink" Target="https://openclipart.org/detail/1646/female-user-icon-by-dagobert83" TargetMode="External"/><Relationship Id="rId7" Type="http://schemas.openxmlformats.org/officeDocument/2006/relationships/hyperlink" Target="https://freepngimg.com/png/49039-risk-free-transparent-image-hd" TargetMode="External"/><Relationship Id="rId12" Type="http://schemas.openxmlformats.org/officeDocument/2006/relationships/image" Target="../media/image21.jpg"/><Relationship Id="rId17" Type="http://schemas.openxmlformats.org/officeDocument/2006/relationships/image" Target="../media/image24.svg"/><Relationship Id="rId25" Type="http://schemas.openxmlformats.org/officeDocument/2006/relationships/image" Target="../media/image28.jpg"/><Relationship Id="rId33" Type="http://schemas.openxmlformats.org/officeDocument/2006/relationships/image" Target="../media/image33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0" Type="http://schemas.openxmlformats.org/officeDocument/2006/relationships/hyperlink" Target="https://pixabay.com/en/economy-icons-stock-index-symbol-1294549/" TargetMode="External"/><Relationship Id="rId29" Type="http://schemas.openxmlformats.org/officeDocument/2006/relationships/hyperlink" Target="https://www.the-generous-husband.com/2020/01/07/suggestions-feedback-and-push-b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hyperlink" Target="https://kevinmoerman.org/CV/" TargetMode="External"/><Relationship Id="rId24" Type="http://schemas.openxmlformats.org/officeDocument/2006/relationships/hyperlink" Target="https://pixabay.com/en/ascending-graph-bar-graphs-progress-1173935/" TargetMode="External"/><Relationship Id="rId32" Type="http://schemas.openxmlformats.org/officeDocument/2006/relationships/hyperlink" Target="https://commons.wikimedia.org/wiki/File:User_icon_2.svg" TargetMode="External"/><Relationship Id="rId5" Type="http://schemas.openxmlformats.org/officeDocument/2006/relationships/hyperlink" Target="https://openclipart.org/detail/20498" TargetMode="External"/><Relationship Id="rId15" Type="http://schemas.openxmlformats.org/officeDocument/2006/relationships/hyperlink" Target="https://pixabay.com/en/update-upgrade-renew-improve-1672356/" TargetMode="External"/><Relationship Id="rId23" Type="http://schemas.openxmlformats.org/officeDocument/2006/relationships/image" Target="../media/image27.png"/><Relationship Id="rId28" Type="http://schemas.openxmlformats.org/officeDocument/2006/relationships/image" Target="../media/image30.jpg"/><Relationship Id="rId10" Type="http://schemas.openxmlformats.org/officeDocument/2006/relationships/image" Target="../media/image20.png"/><Relationship Id="rId19" Type="http://schemas.openxmlformats.org/officeDocument/2006/relationships/image" Target="../media/image25.png"/><Relationship Id="rId31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hyperlink" Target="http://stackoverflow.com/questions/30147879/how-to-draw-a-linear-gradient-circle-by-svg" TargetMode="External"/><Relationship Id="rId14" Type="http://schemas.openxmlformats.org/officeDocument/2006/relationships/image" Target="../media/image22.png"/><Relationship Id="rId22" Type="http://schemas.openxmlformats.org/officeDocument/2006/relationships/hyperlink" Target="https://openclipart.org/detail/20500" TargetMode="External"/><Relationship Id="rId27" Type="http://schemas.openxmlformats.org/officeDocument/2006/relationships/image" Target="../media/image29.png"/><Relationship Id="rId3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s://www.pngall.com/aim-png/download/4983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ommons.wikimedia.org/wiki/File:User_icon_2.svg" TargetMode="External"/><Relationship Id="rId7" Type="http://schemas.openxmlformats.org/officeDocument/2006/relationships/hyperlink" Target="https://openclipart.org/detail/20498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menu-gui-interface-template-ui-303121/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hyperlink" Target="https://freepngimg.com/png/49039-risk-free-transparent-image-h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search?q=analysing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core.ac.uk/download/pdf/144150314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2.png"/><Relationship Id="rId3" Type="http://schemas.openxmlformats.org/officeDocument/2006/relationships/hyperlink" Target="https://kevinmoerman.org/CV/" TargetMode="External"/><Relationship Id="rId7" Type="http://schemas.openxmlformats.org/officeDocument/2006/relationships/hyperlink" Target="https://pixabay.com/en/update-upgrade-renew-improve-1672356/" TargetMode="External"/><Relationship Id="rId12" Type="http://schemas.openxmlformats.org/officeDocument/2006/relationships/hyperlink" Target="https://pixabay.com/en/economy-icons-stock-index-symbol-1294549/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freepngimg.com/png/26765-software-photo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5" Type="http://schemas.openxmlformats.org/officeDocument/2006/relationships/image" Target="../media/image63.png"/><Relationship Id="rId10" Type="http://schemas.openxmlformats.org/officeDocument/2006/relationships/hyperlink" Target="https://www.digitalobservatory.net.au/qut-digital-observatory/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4.svg"/><Relationship Id="rId14" Type="http://schemas.openxmlformats.org/officeDocument/2006/relationships/hyperlink" Target="https://openclipart.org/detail/1646/female-user-icon-by-dagobert8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commons.wikimedia.org/wiki/File:User_icon_2.svg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23.png"/><Relationship Id="rId12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economy-icons-stock-index-symbol-1294549/" TargetMode="External"/><Relationship Id="rId11" Type="http://schemas.openxmlformats.org/officeDocument/2006/relationships/hyperlink" Target="https://freepngimg.com/png/49039-risk-free-transparent-image-hd" TargetMode="External"/><Relationship Id="rId5" Type="http://schemas.openxmlformats.org/officeDocument/2006/relationships/image" Target="../media/image25.png"/><Relationship Id="rId15" Type="http://schemas.openxmlformats.org/officeDocument/2006/relationships/hyperlink" Target="https://freepngimg.com/png/26765-software-photos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the-generous-husband.com/2020/01/07/suggestions-feedback-and-push-back/" TargetMode="External"/><Relationship Id="rId9" Type="http://schemas.openxmlformats.org/officeDocument/2006/relationships/hyperlink" Target="https://www.digitalobservatory.net.au/qut-digital-observatory/" TargetMode="External"/><Relationship Id="rId1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3201-information-network-computer-internet-data-ic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4.svg"/><Relationship Id="rId3" Type="http://schemas.openxmlformats.org/officeDocument/2006/relationships/hyperlink" Target="https://pixabay.com/en/menu-gui-interface-template-ui-303121/" TargetMode="External"/><Relationship Id="rId7" Type="http://schemas.openxmlformats.org/officeDocument/2006/relationships/hyperlink" Target="https://courses.lumenlearning.com/vccs-mkt100-17fa/chapter/reading-measuring-marketing-communication-effectiveness/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3.jpeg"/><Relationship Id="rId2" Type="http://schemas.openxmlformats.org/officeDocument/2006/relationships/image" Target="../media/image16.png"/><Relationship Id="rId16" Type="http://schemas.openxmlformats.org/officeDocument/2006/relationships/hyperlink" Target="https://ceaksan.com/tr/dashboard-nedi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ascending-graph-bar-graphs-progress-1173935/" TargetMode="External"/><Relationship Id="rId15" Type="http://schemas.openxmlformats.org/officeDocument/2006/relationships/image" Target="../media/image99.jpe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hyperlink" Target="https://commons.wikimedia.org/wiki/File:User_icon_2.svg" TargetMode="External"/><Relationship Id="rId14" Type="http://schemas.openxmlformats.org/officeDocument/2006/relationships/hyperlink" Target="https://www.digitalobservatory.net.au/qut-digital-observatory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7713708@N03/23778637103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hyperlink" Target="https://freepngimg.com/png/6108-handshake-png-hands-image-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80" y="1496774"/>
            <a:ext cx="10942240" cy="2616696"/>
          </a:xfrm>
        </p:spPr>
        <p:txBody>
          <a:bodyPr>
            <a:normAutofit fontScale="90000"/>
          </a:bodyPr>
          <a:lstStyle/>
          <a:p>
            <a:r>
              <a:rPr lang="en-LK" b="1" dirty="0"/>
              <a:t>Automated Man Power Allocation By Performance  Analysis and Project Categorization For Construction Projects</a:t>
            </a:r>
            <a:br>
              <a:rPr lang="en-LK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608626"/>
            <a:ext cx="8534400" cy="1752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24-25J-018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FF406-7026-277A-7435-9DB4C399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64352" y="3956683"/>
            <a:ext cx="2711624" cy="2161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7A1EF46-2E48-65CA-6242-254D55269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8B36-3E88-4318-8526-6BB1457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pPr marL="0" indent="0">
              <a:buNone/>
            </a:pPr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AAFEF-21F0-1EDD-78D1-BF82C7255329}"/>
              </a:ext>
            </a:extLst>
          </p:cNvPr>
          <p:cNvSpPr txBox="1"/>
          <p:nvPr/>
        </p:nvSpPr>
        <p:spPr>
          <a:xfrm>
            <a:off x="8256680" y="854455"/>
            <a:ext cx="3960000" cy="1692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Categorization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pic>
        <p:nvPicPr>
          <p:cNvPr id="96" name="Picture 9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5D96DE39-74CE-CC74-B1E4-5C8765AB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1305" y="1413999"/>
            <a:ext cx="180000" cy="14174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F685C26-253E-7242-FE3F-BE2032685F18}"/>
              </a:ext>
            </a:extLst>
          </p:cNvPr>
          <p:cNvSpPr txBox="1"/>
          <p:nvPr/>
        </p:nvSpPr>
        <p:spPr>
          <a:xfrm>
            <a:off x="8684889" y="1558498"/>
            <a:ext cx="86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Upcoming  Project Details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174E22-D410-6B02-481B-09EA4954CCEB}"/>
              </a:ext>
            </a:extLst>
          </p:cNvPr>
          <p:cNvSpPr txBox="1"/>
          <p:nvPr/>
        </p:nvSpPr>
        <p:spPr>
          <a:xfrm>
            <a:off x="8154884" y="1165565"/>
            <a:ext cx="3258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58F21E7-CEE9-0429-EAE7-B6ED562FE71D}"/>
              </a:ext>
            </a:extLst>
          </p:cNvPr>
          <p:cNvCxnSpPr>
            <a:cxnSpLocks/>
          </p:cNvCxnSpPr>
          <p:nvPr/>
        </p:nvCxnSpPr>
        <p:spPr>
          <a:xfrm>
            <a:off x="9513814" y="1494993"/>
            <a:ext cx="2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8F1A419-A295-80C0-B49A-46CA082C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14454" y="1397920"/>
            <a:ext cx="180000" cy="18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5540B5F-B373-4FD0-4FE8-D714DAE5B4AC}"/>
              </a:ext>
            </a:extLst>
          </p:cNvPr>
          <p:cNvSpPr txBox="1"/>
          <p:nvPr/>
        </p:nvSpPr>
        <p:spPr>
          <a:xfrm>
            <a:off x="9532974" y="1607084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Projects Classification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FE85CBC-AA87-A72F-BB7F-0CB19AF7CA8A}"/>
              </a:ext>
            </a:extLst>
          </p:cNvPr>
          <p:cNvSpPr/>
          <p:nvPr/>
        </p:nvSpPr>
        <p:spPr>
          <a:xfrm>
            <a:off x="8587182" y="1132666"/>
            <a:ext cx="2319056" cy="10686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06DE3C-012A-FD8F-557A-CD48846AEB72}"/>
              </a:ext>
            </a:extLst>
          </p:cNvPr>
          <p:cNvCxnSpPr>
            <a:cxnSpLocks/>
          </p:cNvCxnSpPr>
          <p:nvPr/>
        </p:nvCxnSpPr>
        <p:spPr>
          <a:xfrm>
            <a:off x="11008679" y="1476199"/>
            <a:ext cx="2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red arrow with white text&#10;&#10;Description automatically generated">
            <a:extLst>
              <a:ext uri="{FF2B5EF4-FFF2-40B4-BE49-F238E27FC236}">
                <a16:creationId xmlns:a16="http://schemas.microsoft.com/office/drawing/2014/main" id="{9372330D-A47F-D728-1BE0-B322CB0AC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56702" y="1381624"/>
            <a:ext cx="244801" cy="180000"/>
          </a:xfrm>
          <a:prstGeom prst="rect">
            <a:avLst/>
          </a:prstGeom>
        </p:spPr>
      </p:pic>
      <p:pic>
        <p:nvPicPr>
          <p:cNvPr id="108" name="Picture 107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F06E29B4-3788-0E65-47C1-D4442328EA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03601" y="608014"/>
            <a:ext cx="491325" cy="48955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707C35-24EC-7ED7-4079-8EF18D09982B}"/>
              </a:ext>
            </a:extLst>
          </p:cNvPr>
          <p:cNvSpPr txBox="1"/>
          <p:nvPr/>
        </p:nvSpPr>
        <p:spPr>
          <a:xfrm>
            <a:off x="8483372" y="663728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5DDE84-BEC0-4558-F0E6-F8C7077FEDBE}"/>
              </a:ext>
            </a:extLst>
          </p:cNvPr>
          <p:cNvSpPr txBox="1"/>
          <p:nvPr/>
        </p:nvSpPr>
        <p:spPr>
          <a:xfrm>
            <a:off x="48818" y="163072"/>
            <a:ext cx="5631294" cy="224676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KPI Generation by CV detail analysis and Performance analysis</a:t>
            </a:r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</p:txBody>
      </p:sp>
      <p:pic>
        <p:nvPicPr>
          <p:cNvPr id="110" name="Picture 109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F461C14C-D72E-9AA9-174D-5B43DA01D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7368" y="1027689"/>
            <a:ext cx="320430" cy="241075"/>
          </a:xfrm>
          <a:prstGeom prst="rect">
            <a:avLst/>
          </a:prstGeom>
        </p:spPr>
      </p:pic>
      <p:pic>
        <p:nvPicPr>
          <p:cNvPr id="112" name="Picture 111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918C7FC0-AD57-9968-D995-11EA9A723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97095" y="1015704"/>
            <a:ext cx="216000" cy="216000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69C539F-0DB8-5E8B-2829-9700C712C8D4}"/>
              </a:ext>
            </a:extLst>
          </p:cNvPr>
          <p:cNvSpPr/>
          <p:nvPr/>
        </p:nvSpPr>
        <p:spPr>
          <a:xfrm>
            <a:off x="111083" y="670121"/>
            <a:ext cx="2009281" cy="93862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9DA967-B321-10BB-0E2D-498694CB4E95}"/>
              </a:ext>
            </a:extLst>
          </p:cNvPr>
          <p:cNvCxnSpPr/>
          <p:nvPr/>
        </p:nvCxnSpPr>
        <p:spPr>
          <a:xfrm>
            <a:off x="893047" y="1152706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E820F0B-3749-7074-3237-848600CA3352}"/>
              </a:ext>
            </a:extLst>
          </p:cNvPr>
          <p:cNvSpPr txBox="1"/>
          <p:nvPr/>
        </p:nvSpPr>
        <p:spPr>
          <a:xfrm>
            <a:off x="42352" y="1247783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Employee CV Upload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96669F-2C5E-FF59-AAC0-02DE86D56034}"/>
              </a:ext>
            </a:extLst>
          </p:cNvPr>
          <p:cNvSpPr txBox="1"/>
          <p:nvPr/>
        </p:nvSpPr>
        <p:spPr>
          <a:xfrm>
            <a:off x="1024414" y="1259166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Initial KPI Generation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DA294E-F6A2-40C2-9C38-F3A7F7B37B6A}"/>
              </a:ext>
            </a:extLst>
          </p:cNvPr>
          <p:cNvSpPr txBox="1"/>
          <p:nvPr/>
        </p:nvSpPr>
        <p:spPr>
          <a:xfrm>
            <a:off x="-233779" y="711097"/>
            <a:ext cx="272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Storing CV details in the Database</a:t>
            </a:r>
          </a:p>
        </p:txBody>
      </p:sp>
      <p:pic>
        <p:nvPicPr>
          <p:cNvPr id="119" name="Picture 118" descr="A red and black sign&#10;&#10;Description automatically generated">
            <a:extLst>
              <a:ext uri="{FF2B5EF4-FFF2-40B4-BE49-F238E27FC236}">
                <a16:creationId xmlns:a16="http://schemas.microsoft.com/office/drawing/2014/main" id="{44CBD88C-2EE4-550B-A35F-744F2B64E8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531554" y="1086829"/>
            <a:ext cx="405000" cy="108000"/>
          </a:xfrm>
          <a:prstGeom prst="rect">
            <a:avLst/>
          </a:prstGeom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7426E05-10F3-EB08-7367-66449B2DEF5C}"/>
              </a:ext>
            </a:extLst>
          </p:cNvPr>
          <p:cNvSpPr/>
          <p:nvPr/>
        </p:nvSpPr>
        <p:spPr>
          <a:xfrm flipH="1">
            <a:off x="3154326" y="4373891"/>
            <a:ext cx="2313381" cy="11665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18CCA4AB-5A8B-C2D7-7D7D-BEC03A65BE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430107" y="1148782"/>
            <a:ext cx="192460" cy="19246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0D8AF4C-67C7-5E94-64B2-176C0E10A7D4}"/>
              </a:ext>
            </a:extLst>
          </p:cNvPr>
          <p:cNvSpPr txBox="1"/>
          <p:nvPr/>
        </p:nvSpPr>
        <p:spPr>
          <a:xfrm>
            <a:off x="4198830" y="1408754"/>
            <a:ext cx="985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Update KPI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10099D-A5BA-88BD-561C-44891F21C123}"/>
              </a:ext>
            </a:extLst>
          </p:cNvPr>
          <p:cNvSpPr txBox="1"/>
          <p:nvPr/>
        </p:nvSpPr>
        <p:spPr>
          <a:xfrm>
            <a:off x="3067816" y="700019"/>
            <a:ext cx="251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>
                <a:solidFill>
                  <a:schemeClr val="accent1">
                    <a:lumMod val="75000"/>
                  </a:schemeClr>
                </a:solidFill>
              </a:rPr>
              <a:t>Updating the KPI of  employees according to the experience</a:t>
            </a:r>
          </a:p>
        </p:txBody>
      </p:sp>
      <p:pic>
        <p:nvPicPr>
          <p:cNvPr id="130" name="Picture 129" descr="A red arrow pointing up&#10;&#10;Description automatically generated">
            <a:extLst>
              <a:ext uri="{FF2B5EF4-FFF2-40B4-BE49-F238E27FC236}">
                <a16:creationId xmlns:a16="http://schemas.microsoft.com/office/drawing/2014/main" id="{0A9629AF-26B8-D6A3-A592-E3E26DDBA3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707450" y="2005661"/>
            <a:ext cx="288000" cy="288000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3B3624E-4D2D-20F3-578D-7E89F118A5EA}"/>
              </a:ext>
            </a:extLst>
          </p:cNvPr>
          <p:cNvCxnSpPr>
            <a:cxnSpLocks/>
          </p:cNvCxnSpPr>
          <p:nvPr/>
        </p:nvCxnSpPr>
        <p:spPr>
          <a:xfrm>
            <a:off x="4284758" y="1800778"/>
            <a:ext cx="0" cy="2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833D3FC-BB6B-EF6D-0C74-C6C8148E1DC6}"/>
              </a:ext>
            </a:extLst>
          </p:cNvPr>
          <p:cNvSpPr txBox="1"/>
          <p:nvPr/>
        </p:nvSpPr>
        <p:spPr>
          <a:xfrm>
            <a:off x="3682347" y="2075278"/>
            <a:ext cx="1898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/>
              <a:t>KPI Value as a Percentage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29A321D-FC5D-2808-3BF2-47E61D61359B}"/>
              </a:ext>
            </a:extLst>
          </p:cNvPr>
          <p:cNvSpPr txBox="1"/>
          <p:nvPr/>
        </p:nvSpPr>
        <p:spPr>
          <a:xfrm>
            <a:off x="95918" y="3967538"/>
            <a:ext cx="5605410" cy="235449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Labor,Cost and Timeline Prediction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04630F-8A50-DB9A-5D33-DFE9A17EB100}"/>
              </a:ext>
            </a:extLst>
          </p:cNvPr>
          <p:cNvSpPr txBox="1"/>
          <p:nvPr/>
        </p:nvSpPr>
        <p:spPr>
          <a:xfrm>
            <a:off x="64484" y="4494955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Labor Prediction on</a:t>
            </a:r>
            <a:endParaRPr lang="en-GB" sz="9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 Project 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</a:rPr>
              <a:t>Size and Completion days</a:t>
            </a:r>
            <a:endParaRPr lang="en-LK" sz="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9" name="Picture 138" descr="A paper with a stamp and a green tick&#10;&#10;Description automatically generated">
            <a:extLst>
              <a:ext uri="{FF2B5EF4-FFF2-40B4-BE49-F238E27FC236}">
                <a16:creationId xmlns:a16="http://schemas.microsoft.com/office/drawing/2014/main" id="{49E95BBB-FBDD-25E8-CB1D-161EE2B303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 rot="10800000" flipV="1">
            <a:off x="1125372" y="4922815"/>
            <a:ext cx="347205" cy="380419"/>
          </a:xfrm>
          <a:prstGeom prst="rect">
            <a:avLst/>
          </a:prstGeom>
        </p:spPr>
      </p:pic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9F8B573-99ED-F1C7-1DF0-FA2AE727234B}"/>
              </a:ext>
            </a:extLst>
          </p:cNvPr>
          <p:cNvSpPr/>
          <p:nvPr/>
        </p:nvSpPr>
        <p:spPr>
          <a:xfrm>
            <a:off x="238516" y="4454752"/>
            <a:ext cx="2242391" cy="92912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70915D-1F2F-FE66-8476-5859B2565172}"/>
              </a:ext>
            </a:extLst>
          </p:cNvPr>
          <p:cNvSpPr txBox="1"/>
          <p:nvPr/>
        </p:nvSpPr>
        <p:spPr>
          <a:xfrm>
            <a:off x="3066094" y="4387709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8A21A495-6516-2C06-5B50-A4C2AD02EDAF}"/>
              </a:ext>
            </a:extLst>
          </p:cNvPr>
          <p:cNvSpPr/>
          <p:nvPr/>
        </p:nvSpPr>
        <p:spPr>
          <a:xfrm>
            <a:off x="3089730" y="567993"/>
            <a:ext cx="2449577" cy="117939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45" name="Picture 144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9F0D64DD-517C-2B9A-87DF-E53834CD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72329" y="4829313"/>
            <a:ext cx="228574" cy="180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5AD18222-EE7D-8EB0-E627-2701E740AE97}"/>
              </a:ext>
            </a:extLst>
          </p:cNvPr>
          <p:cNvSpPr txBox="1"/>
          <p:nvPr/>
        </p:nvSpPr>
        <p:spPr>
          <a:xfrm>
            <a:off x="3250287" y="5056369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Daily Attendance and Tasks</a:t>
            </a:r>
          </a:p>
        </p:txBody>
      </p:sp>
      <p:pic>
        <p:nvPicPr>
          <p:cNvPr id="150" name="Picture 14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47921FA8-2083-1DC7-883F-FFD3D23391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4593187" y="4793370"/>
            <a:ext cx="403307" cy="2688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EC049AF-ED3C-F52B-F287-416E681310A5}"/>
              </a:ext>
            </a:extLst>
          </p:cNvPr>
          <p:cNvSpPr txBox="1"/>
          <p:nvPr/>
        </p:nvSpPr>
        <p:spPr>
          <a:xfrm>
            <a:off x="4336011" y="5099090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Predicting Cost and Timeline</a:t>
            </a:r>
          </a:p>
        </p:txBody>
      </p:sp>
      <p:pic>
        <p:nvPicPr>
          <p:cNvPr id="152" name="Picture 15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C15C1-DCE1-4A55-7F2B-67B9A886FB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2424815" y="5540638"/>
            <a:ext cx="735369" cy="669761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A112468-64B3-47A6-9FB0-1798B881A7ED}"/>
              </a:ext>
            </a:extLst>
          </p:cNvPr>
          <p:cNvSpPr txBox="1"/>
          <p:nvPr/>
        </p:nvSpPr>
        <p:spPr>
          <a:xfrm>
            <a:off x="3060576" y="6012518"/>
            <a:ext cx="843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/>
              <a:t>Dashboard</a:t>
            </a: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394E905-DD2D-A8E8-92D0-F0973A16892C}"/>
              </a:ext>
            </a:extLst>
          </p:cNvPr>
          <p:cNvCxnSpPr>
            <a:cxnSpLocks/>
            <a:stCxn id="140" idx="2"/>
            <a:endCxn id="152" idx="1"/>
          </p:cNvCxnSpPr>
          <p:nvPr/>
        </p:nvCxnSpPr>
        <p:spPr>
          <a:xfrm rot="16200000" flipH="1">
            <a:off x="1646440" y="5097144"/>
            <a:ext cx="491646" cy="106510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725DEB-B1D9-2677-8A81-94CEEB1F9934}"/>
              </a:ext>
            </a:extLst>
          </p:cNvPr>
          <p:cNvCxnSpPr>
            <a:cxnSpLocks/>
          </p:cNvCxnSpPr>
          <p:nvPr/>
        </p:nvCxnSpPr>
        <p:spPr>
          <a:xfrm>
            <a:off x="4023907" y="4953596"/>
            <a:ext cx="460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805E8D9D-793B-81A9-8E34-9906AF43A16F}"/>
              </a:ext>
            </a:extLst>
          </p:cNvPr>
          <p:cNvCxnSpPr>
            <a:cxnSpLocks/>
            <a:stCxn id="151" idx="2"/>
            <a:endCxn id="152" idx="3"/>
          </p:cNvCxnSpPr>
          <p:nvPr/>
        </p:nvCxnSpPr>
        <p:spPr>
          <a:xfrm rot="5400000">
            <a:off x="3805817" y="4915119"/>
            <a:ext cx="314764" cy="16060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725E5EA-514D-55DA-5B73-64B3CE9B4B62}"/>
              </a:ext>
            </a:extLst>
          </p:cNvPr>
          <p:cNvSpPr txBox="1"/>
          <p:nvPr/>
        </p:nvSpPr>
        <p:spPr>
          <a:xfrm>
            <a:off x="10879233" y="1536431"/>
            <a:ext cx="189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b="1"/>
              <a:t>Project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Budget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Environment Impact (Low,Medium,High)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EC1712D-2E4A-1E18-B776-66A68E3AB6E6}"/>
              </a:ext>
            </a:extLst>
          </p:cNvPr>
          <p:cNvSpPr txBox="1"/>
          <p:nvPr/>
        </p:nvSpPr>
        <p:spPr>
          <a:xfrm>
            <a:off x="8607196" y="4693877"/>
            <a:ext cx="3449277" cy="163429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Employee allocation and Optimization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431252F-B9FD-7A25-9EC0-9C17649DA32E}"/>
              </a:ext>
            </a:extLst>
          </p:cNvPr>
          <p:cNvSpPr txBox="1"/>
          <p:nvPr/>
        </p:nvSpPr>
        <p:spPr>
          <a:xfrm>
            <a:off x="9602771" y="5022816"/>
            <a:ext cx="2237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Matching the KPI with Project Complexity</a:t>
            </a:r>
          </a:p>
        </p:txBody>
      </p:sp>
      <p:pic>
        <p:nvPicPr>
          <p:cNvPr id="175" name="Picture 17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8AF90104-F052-F906-C7D1-DEDCB051CAD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0934" y="5265422"/>
            <a:ext cx="216000" cy="216000"/>
          </a:xfrm>
          <a:prstGeom prst="rect">
            <a:avLst/>
          </a:prstGeom>
        </p:spPr>
      </p:pic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8D0E420-29F3-42F8-03E5-CADBCDA8084B}"/>
              </a:ext>
            </a:extLst>
          </p:cNvPr>
          <p:cNvSpPr/>
          <p:nvPr/>
        </p:nvSpPr>
        <p:spPr>
          <a:xfrm>
            <a:off x="9716871" y="5000098"/>
            <a:ext cx="2104706" cy="55927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77" name="Picture 17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5D21DC50-912B-D7E4-88D8-8CCF947D3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78275" y="4866998"/>
            <a:ext cx="494987" cy="4932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91EB45B-7F10-BA13-EC0D-B52070B38549}"/>
              </a:ext>
            </a:extLst>
          </p:cNvPr>
          <p:cNvSpPr txBox="1"/>
          <p:nvPr/>
        </p:nvSpPr>
        <p:spPr>
          <a:xfrm>
            <a:off x="8484023" y="4954846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09A85C-7F2F-8E7B-E447-DF61B2E0AC01}"/>
              </a:ext>
            </a:extLst>
          </p:cNvPr>
          <p:cNvSpPr txBox="1"/>
          <p:nvPr/>
        </p:nvSpPr>
        <p:spPr>
          <a:xfrm>
            <a:off x="8732830" y="5872689"/>
            <a:ext cx="27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Suggestions of the employees in order to select as per the requirement</a:t>
            </a:r>
          </a:p>
        </p:txBody>
      </p:sp>
      <p:pic>
        <p:nvPicPr>
          <p:cNvPr id="183" name="Picture 182" descr="A wooden box with a message&#10;&#10;Description automatically generated">
            <a:extLst>
              <a:ext uri="{FF2B5EF4-FFF2-40B4-BE49-F238E27FC236}">
                <a16:creationId xmlns:a16="http://schemas.microsoft.com/office/drawing/2014/main" id="{1BCDD869-325F-931D-9411-4FB699F9BA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1394609" y="5907379"/>
            <a:ext cx="441265" cy="294177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FEE4AA6-DA8D-57DA-31DA-0BBFC3720DA8}"/>
              </a:ext>
            </a:extLst>
          </p:cNvPr>
          <p:cNvCxnSpPr>
            <a:cxnSpLocks/>
          </p:cNvCxnSpPr>
          <p:nvPr/>
        </p:nvCxnSpPr>
        <p:spPr>
          <a:xfrm>
            <a:off x="10721355" y="5639808"/>
            <a:ext cx="0" cy="25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E17F4F2E-1DE5-DFC6-BF6E-2626E84C7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96561"/>
            <a:ext cx="491325" cy="48955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99DC86-FB2F-9B09-200D-429E15648213}"/>
              </a:ext>
            </a:extLst>
          </p:cNvPr>
          <p:cNvSpPr txBox="1"/>
          <p:nvPr/>
        </p:nvSpPr>
        <p:spPr>
          <a:xfrm>
            <a:off x="5546775" y="166465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2</a:t>
            </a:r>
          </a:p>
        </p:txBody>
      </p:sp>
      <p:pic>
        <p:nvPicPr>
          <p:cNvPr id="191" name="object 73">
            <a:extLst>
              <a:ext uri="{FF2B5EF4-FFF2-40B4-BE49-F238E27FC236}">
                <a16:creationId xmlns:a16="http://schemas.microsoft.com/office/drawing/2014/main" id="{0F9EB511-5497-D22E-C29C-FDE6CD750A7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25877" y="3978483"/>
            <a:ext cx="1680119" cy="540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E0160F12-8494-9FC2-FE5F-4E12CED3F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88137" y="3823534"/>
            <a:ext cx="384772" cy="288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168EE2B0-9148-B90E-3B17-AB035537F714}"/>
              </a:ext>
            </a:extLst>
          </p:cNvPr>
          <p:cNvSpPr txBox="1"/>
          <p:nvPr/>
        </p:nvSpPr>
        <p:spPr>
          <a:xfrm>
            <a:off x="7125208" y="4015152"/>
            <a:ext cx="14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>
                <a:solidFill>
                  <a:schemeClr val="bg1"/>
                </a:solidFill>
              </a:rPr>
              <a:t>Data Processing and Analysing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D8434209-294B-C49D-EE78-EC9754837E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6529873" y="2279801"/>
            <a:ext cx="792000" cy="77887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6D9CBC3-9DAD-0813-C138-CF34E2547D6A}"/>
              </a:ext>
            </a:extLst>
          </p:cNvPr>
          <p:cNvSpPr txBox="1"/>
          <p:nvPr/>
        </p:nvSpPr>
        <p:spPr>
          <a:xfrm>
            <a:off x="6295356" y="3086762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Manager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AF3F2AD-E2D7-9C83-8367-29E34904DBAD}"/>
              </a:ext>
            </a:extLst>
          </p:cNvPr>
          <p:cNvCxnSpPr>
            <a:cxnSpLocks/>
            <a:endCxn id="121" idx="1"/>
          </p:cNvCxnSpPr>
          <p:nvPr/>
        </p:nvCxnSpPr>
        <p:spPr>
          <a:xfrm rot="5400000">
            <a:off x="4600497" y="3521467"/>
            <a:ext cx="2302895" cy="568473"/>
          </a:xfrm>
          <a:prstGeom prst="bent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25A4887-F1E6-01E5-1A51-2AD16CF9867D}"/>
              </a:ext>
            </a:extLst>
          </p:cNvPr>
          <p:cNvCxnSpPr>
            <a:cxnSpLocks/>
            <a:stCxn id="220" idx="3"/>
            <a:endCxn id="104" idx="1"/>
          </p:cNvCxnSpPr>
          <p:nvPr/>
        </p:nvCxnSpPr>
        <p:spPr>
          <a:xfrm flipV="1">
            <a:off x="7321877" y="1667004"/>
            <a:ext cx="1265309" cy="1002237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293FFA0-6091-8801-93B8-B1B0C9C75D26}"/>
              </a:ext>
            </a:extLst>
          </p:cNvPr>
          <p:cNvCxnSpPr>
            <a:cxnSpLocks/>
            <a:stCxn id="220" idx="1"/>
            <a:endCxn id="143" idx="3"/>
          </p:cNvCxnSpPr>
          <p:nvPr/>
        </p:nvCxnSpPr>
        <p:spPr>
          <a:xfrm rot="10800000">
            <a:off x="5539307" y="1157693"/>
            <a:ext cx="990566" cy="1511545"/>
          </a:xfrm>
          <a:prstGeom prst="bentConnector3">
            <a:avLst>
              <a:gd name="adj1" fmla="val 50000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with blonde hair&#10;&#10;Description automatically generated">
            <a:extLst>
              <a:ext uri="{FF2B5EF4-FFF2-40B4-BE49-F238E27FC236}">
                <a16:creationId xmlns:a16="http://schemas.microsoft.com/office/drawing/2014/main" id="{A3CC08C9-2863-1F6C-C9F3-4BCCA9A97E2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839420" y="2679600"/>
            <a:ext cx="547185" cy="5471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ABE6C5D-40C4-EC5A-643D-9512766014DE}"/>
              </a:ext>
            </a:extLst>
          </p:cNvPr>
          <p:cNvSpPr txBox="1"/>
          <p:nvPr/>
        </p:nvSpPr>
        <p:spPr>
          <a:xfrm>
            <a:off x="419645" y="3205398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HR Department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AB723E42-1924-C996-4CBF-FAD856DB40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936" y="2172136"/>
            <a:ext cx="1070856" cy="2711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60B6CD3-93DF-A8FF-BECF-22463DA18F6A}"/>
              </a:ext>
            </a:extLst>
          </p:cNvPr>
          <p:cNvCxnSpPr>
            <a:cxnSpLocks/>
            <a:stCxn id="191" idx="3"/>
            <a:endCxn id="94" idx="2"/>
          </p:cNvCxnSpPr>
          <p:nvPr/>
        </p:nvCxnSpPr>
        <p:spPr>
          <a:xfrm flipV="1">
            <a:off x="8605992" y="2546455"/>
            <a:ext cx="1630688" cy="1702028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4C57F23-58C6-835E-D06C-180711E47BB8}"/>
              </a:ext>
            </a:extLst>
          </p:cNvPr>
          <p:cNvCxnSpPr>
            <a:stCxn id="191" idx="2"/>
            <a:endCxn id="173" idx="1"/>
          </p:cNvCxnSpPr>
          <p:nvPr/>
        </p:nvCxnSpPr>
        <p:spPr>
          <a:xfrm rot="16200000" flipH="1">
            <a:off x="7690296" y="4594127"/>
            <a:ext cx="992541" cy="841259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763ED92-5123-98A2-43F5-15449DC7C212}"/>
              </a:ext>
            </a:extLst>
          </p:cNvPr>
          <p:cNvCxnSpPr>
            <a:cxnSpLocks/>
            <a:stCxn id="193" idx="1"/>
            <a:endCxn id="134" idx="2"/>
          </p:cNvCxnSpPr>
          <p:nvPr/>
        </p:nvCxnSpPr>
        <p:spPr>
          <a:xfrm rot="10800000" flipV="1">
            <a:off x="2898628" y="4245981"/>
            <a:ext cx="4226581" cy="2076044"/>
          </a:xfrm>
          <a:prstGeom prst="bentConnector4">
            <a:avLst>
              <a:gd name="adj1" fmla="val 16844"/>
              <a:gd name="adj2" fmla="val 111011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C63DAB7-0D15-6A4E-4416-9651E8A1C2F8}"/>
              </a:ext>
            </a:extLst>
          </p:cNvPr>
          <p:cNvCxnSpPr>
            <a:cxnSpLocks/>
            <a:stCxn id="191" idx="0"/>
            <a:endCxn id="143" idx="1"/>
          </p:cNvCxnSpPr>
          <p:nvPr/>
        </p:nvCxnSpPr>
        <p:spPr>
          <a:xfrm rot="16200000" flipV="1">
            <a:off x="4017439" y="229984"/>
            <a:ext cx="2820791" cy="4676207"/>
          </a:xfrm>
          <a:prstGeom prst="bentConnector4">
            <a:avLst>
              <a:gd name="adj1" fmla="val 17014"/>
              <a:gd name="adj2" fmla="val 104889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6D3839CD-6982-152B-4E65-416C55B16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5535997"/>
            <a:ext cx="491325" cy="489551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8059B42-2832-4D17-40C1-A76B4FD5F1DF}"/>
              </a:ext>
            </a:extLst>
          </p:cNvPr>
          <p:cNvSpPr txBox="1"/>
          <p:nvPr/>
        </p:nvSpPr>
        <p:spPr>
          <a:xfrm>
            <a:off x="5544775" y="5581142"/>
            <a:ext cx="3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139FD-4CCC-341A-68E0-B5BA5F80F228}"/>
              </a:ext>
            </a:extLst>
          </p:cNvPr>
          <p:cNvSpPr txBox="1"/>
          <p:nvPr/>
        </p:nvSpPr>
        <p:spPr>
          <a:xfrm>
            <a:off x="2956526" y="3205664"/>
            <a:ext cx="248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100" b="1" dirty="0"/>
              <a:t>Allocated details of the employee</a:t>
            </a:r>
          </a:p>
        </p:txBody>
      </p:sp>
    </p:spTree>
    <p:extLst>
      <p:ext uri="{BB962C8B-B14F-4D97-AF65-F5344CB8AC3E}">
        <p14:creationId xmlns:p14="http://schemas.microsoft.com/office/powerpoint/2010/main" val="195446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76" y="66844"/>
            <a:ext cx="10363200" cy="1362075"/>
          </a:xfrm>
        </p:spPr>
        <p:txBody>
          <a:bodyPr/>
          <a:lstStyle/>
          <a:p>
            <a:r>
              <a:rPr lang="en-LK"/>
              <a:t>IT21087660|Perera K.M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784" y="855389"/>
            <a:ext cx="5708098" cy="839217"/>
          </a:xfrm>
        </p:spPr>
        <p:txBody>
          <a:bodyPr/>
          <a:lstStyle/>
          <a:p>
            <a:pPr algn="ctr"/>
            <a:r>
              <a:rPr lang="en-US" dirty="0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56261-E80F-2714-9E29-5C1F10BC561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E0FA5-CA29-9E41-D9C6-E0F767FAE318}"/>
              </a:ext>
            </a:extLst>
          </p:cNvPr>
          <p:cNvSpPr txBox="1"/>
          <p:nvPr/>
        </p:nvSpPr>
        <p:spPr>
          <a:xfrm>
            <a:off x="695400" y="2992641"/>
            <a:ext cx="986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000" b="1" dirty="0">
                <a:solidFill>
                  <a:srgbClr val="000000"/>
                </a:solidFill>
              </a:rPr>
              <a:t>Project Categorization.</a:t>
            </a:r>
            <a:endParaRPr lang="en-LK" b="1" dirty="0"/>
          </a:p>
        </p:txBody>
      </p:sp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5C349136-B29B-652A-5D97-EB803737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7350" r="14602" b="28601"/>
          <a:stretch/>
        </p:blipFill>
        <p:spPr>
          <a:xfrm>
            <a:off x="10108982" y="44624"/>
            <a:ext cx="2035690" cy="24701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85712C8-44DD-6AA8-B594-D4DA7F271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92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032" y="1184349"/>
            <a:ext cx="5506866" cy="52689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kern="100" dirty="0">
                <a:effectLst/>
                <a:ea typeface="Aptos" panose="020B0004020202020204" pitchFamily="34" charset="0"/>
                <a:cs typeface="Iskoola Pota" panose="020B0502040204020203" pitchFamily="34" charset="77"/>
              </a:rPr>
              <a:t>How can construction projects be categorized by risk and complexity based on factors like project type, scope, objectives, location, budget, duration, size, and site conditions?</a:t>
            </a: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group of people sitting around a question mark&#10;&#10;Description automatically generated">
            <a:extLst>
              <a:ext uri="{FF2B5EF4-FFF2-40B4-BE49-F238E27FC236}">
                <a16:creationId xmlns:a16="http://schemas.microsoft.com/office/drawing/2014/main" id="{6C37E1DE-7360-597B-3804-CDB55FDC2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" y="1487892"/>
            <a:ext cx="6469677" cy="43063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9B4FDB2-1C92-D365-9F94-6F4163463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5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9296-EF77-0930-06CD-7E7B5B42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601"/>
            <a:ext cx="11684000" cy="1573217"/>
          </a:xfrm>
        </p:spPr>
        <p:txBody>
          <a:bodyPr>
            <a:normAutofit/>
          </a:bodyPr>
          <a:lstStyle/>
          <a:p>
            <a:r>
              <a:rPr lang="en-LK" b="1" dirty="0"/>
              <a:t>Specific &amp; Sub </a:t>
            </a:r>
            <a:br>
              <a:rPr lang="en-LK" b="1" dirty="0"/>
            </a:br>
            <a:r>
              <a:rPr lang="en-LK" b="1" dirty="0"/>
              <a:t>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F83CBF-8843-1C6C-7DAA-D0F1A48B32FE}"/>
              </a:ext>
            </a:extLst>
          </p:cNvPr>
          <p:cNvSpPr txBox="1">
            <a:spLocks/>
          </p:cNvSpPr>
          <p:nvPr/>
        </p:nvSpPr>
        <p:spPr>
          <a:xfrm>
            <a:off x="314700" y="3320992"/>
            <a:ext cx="11684000" cy="1826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C4105-BA0A-3F78-7BE4-2AE4DA57F48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red and white target with a green arrow&#10;&#10;Description automatically generated">
            <a:extLst>
              <a:ext uri="{FF2B5EF4-FFF2-40B4-BE49-F238E27FC236}">
                <a16:creationId xmlns:a16="http://schemas.microsoft.com/office/drawing/2014/main" id="{DE74A039-9B99-F337-4990-754642FBF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2144" y="-243408"/>
            <a:ext cx="2476718" cy="24767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A000D74-8D50-683F-5E51-EDC26B4668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84C15-C9A4-EECA-91FD-B5275376A2EB}"/>
              </a:ext>
            </a:extLst>
          </p:cNvPr>
          <p:cNvSpPr/>
          <p:nvPr/>
        </p:nvSpPr>
        <p:spPr>
          <a:xfrm>
            <a:off x="389990" y="2596440"/>
            <a:ext cx="3257737" cy="21807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effectLst/>
                <a:latin typeface="Posterama" panose="020B0504020200020000" pitchFamily="34" charset="0"/>
                <a:ea typeface="Aptos" panose="020B0004020202020204" pitchFamily="34" charset="0"/>
                <a:cs typeface="Posterama" panose="020B0504020200020000" pitchFamily="34" charset="0"/>
              </a:rPr>
              <a:t>Create a standardized method to categorize project mainly based on risk and complexity based on project details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4BF7A-1752-3FBA-CF40-3013B6614A4C}"/>
              </a:ext>
            </a:extLst>
          </p:cNvPr>
          <p:cNvSpPr/>
          <p:nvPr/>
        </p:nvSpPr>
        <p:spPr>
          <a:xfrm>
            <a:off x="5603848" y="2061336"/>
            <a:ext cx="4104456" cy="8814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Posterama" panose="020B0504020200020000" pitchFamily="34" charset="0"/>
                <a:ea typeface="Aptos" panose="020B0004020202020204" pitchFamily="34" charset="0"/>
                <a:cs typeface="Posterama" panose="020B0504020200020000" pitchFamily="34" charset="0"/>
              </a:rPr>
              <a:t>Gathering project details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7BA33-85E9-2873-B7EA-1B71FDF0EB35}"/>
              </a:ext>
            </a:extLst>
          </p:cNvPr>
          <p:cNvSpPr/>
          <p:nvPr/>
        </p:nvSpPr>
        <p:spPr>
          <a:xfrm>
            <a:off x="5603848" y="3072725"/>
            <a:ext cx="4104456" cy="8814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effectLst/>
                <a:latin typeface="Posterama" panose="020B0504020200020000" pitchFamily="34" charset="0"/>
                <a:ea typeface="Aptos" panose="020B0004020202020204" pitchFamily="34" charset="0"/>
                <a:cs typeface="Posterama" panose="020B0504020200020000" pitchFamily="34" charset="0"/>
              </a:rPr>
              <a:t>Identify the project types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C32D38-65ED-CD91-8C06-73D854A07326}"/>
              </a:ext>
            </a:extLst>
          </p:cNvPr>
          <p:cNvSpPr/>
          <p:nvPr/>
        </p:nvSpPr>
        <p:spPr>
          <a:xfrm>
            <a:off x="5603848" y="4114884"/>
            <a:ext cx="4104456" cy="8814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effectLst/>
                <a:latin typeface="Posterama" panose="020B0504020200020000" pitchFamily="34" charset="0"/>
                <a:ea typeface="Aptos" panose="020B0004020202020204" pitchFamily="34" charset="0"/>
                <a:cs typeface="Posterama" panose="020B0504020200020000" pitchFamily="34" charset="0"/>
              </a:rPr>
              <a:t>Define a specific criterion for categorizing the project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D4C20F-F01F-AC9A-DF6B-1427ABD46333}"/>
              </a:ext>
            </a:extLst>
          </p:cNvPr>
          <p:cNvSpPr/>
          <p:nvPr/>
        </p:nvSpPr>
        <p:spPr>
          <a:xfrm>
            <a:off x="5603848" y="5147249"/>
            <a:ext cx="4104456" cy="8814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effectLst/>
                <a:latin typeface="Posterama" panose="020B0504020200020000" pitchFamily="34" charset="0"/>
                <a:ea typeface="Aptos" panose="020B0004020202020204" pitchFamily="34" charset="0"/>
                <a:cs typeface="Posterama" panose="020B0504020200020000" pitchFamily="34" charset="0"/>
              </a:rPr>
              <a:t>Predict the risk and complexity of the project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3EABE6-BB81-2E7A-CDEC-665F5052BEB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647727" y="2502080"/>
            <a:ext cx="1956121" cy="1184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D9D5EE-E825-BAC5-7F8A-E7ACE960832D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647727" y="3686805"/>
            <a:ext cx="1956121" cy="1901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265727-DFD6-55E1-BC4C-85D9BBC5D428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647727" y="3513469"/>
            <a:ext cx="1956121" cy="173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CC8783-CCFE-04C9-AD44-9BB1AC2AC45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647727" y="3686805"/>
            <a:ext cx="1956121" cy="8688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2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935760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159896" y="225799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4032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623397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26855" y="2216371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33469" y="222995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758822" y="1376293"/>
            <a:ext cx="147033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89537" y="1587764"/>
            <a:ext cx="10209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Automatic Classification</a:t>
            </a:r>
            <a:endParaRPr sz="1400"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533794" y="1386423"/>
            <a:ext cx="13228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Location/Environmental Impact Assessment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962009" y="163839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Risk Level Assessment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186325" y="166360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Analysis</a:t>
            </a: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8832304" y="222995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669662" y="1463047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Budget Analysis</a:t>
            </a:r>
            <a:endParaRPr sz="1600"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3529" y="232734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9219" y="22338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935760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5159896" y="282733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86397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608168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713990" y="2813751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Microsoft Project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8832304" y="282733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935760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5159896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84032" y="345042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608168" y="3427954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713990" y="3414374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Smartsheet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8832304" y="3427954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935760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5159896" y="403614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84032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608168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712721" y="4022568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8832304" y="4036148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935760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5159896" y="4625811"/>
            <a:ext cx="113078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92516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608168" y="4625811"/>
            <a:ext cx="114364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718841" y="4612231"/>
            <a:ext cx="1130780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8832304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935760" y="5214335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5159896" y="5229200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84032" y="5214335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608168" y="5214335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712722" y="5236017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28867" y="523452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8832304" y="5214335"/>
            <a:ext cx="1151034" cy="56116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0844" y="28785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47" y="28752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875" y="233400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4580" y="292198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988" y="3509983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9265" y="411834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2603" y="466426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0647" y="290640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1693" y="348559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8404" y="40646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96257" y="46949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5082" y="409990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7683" y="408343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6193" y="46533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6600" y="230957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5110" y="287945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290" y="410926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6200" y="46886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6271" y="231548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819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877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0664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944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832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193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 </a:t>
            </a:r>
            <a:r>
              <a:rPr lang="en-US" dirty="0">
                <a:solidFill>
                  <a:schemeClr val="tx1"/>
                </a:solidFill>
              </a:rPr>
              <a:t>|   Perera K.M |   24-25J-018</a:t>
            </a:r>
          </a:p>
        </p:txBody>
      </p:sp>
      <p:sp>
        <p:nvSpPr>
          <p:cNvPr id="11" name="Google Shape;375;p10">
            <a:extLst>
              <a:ext uri="{FF2B5EF4-FFF2-40B4-BE49-F238E27FC236}">
                <a16:creationId xmlns:a16="http://schemas.microsoft.com/office/drawing/2014/main" id="{3C2A8508-1191-C231-5BDE-6417F28D80FE}"/>
              </a:ext>
            </a:extLst>
          </p:cNvPr>
          <p:cNvSpPr txBox="1"/>
          <p:nvPr/>
        </p:nvSpPr>
        <p:spPr>
          <a:xfrm>
            <a:off x="9955592" y="1480273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Time Frame Analysis</a:t>
            </a:r>
            <a:endParaRPr sz="1600" dirty="0"/>
          </a:p>
        </p:txBody>
      </p:sp>
      <p:sp>
        <p:nvSpPr>
          <p:cNvPr id="12" name="Google Shape;320;p10">
            <a:extLst>
              <a:ext uri="{FF2B5EF4-FFF2-40B4-BE49-F238E27FC236}">
                <a16:creationId xmlns:a16="http://schemas.microsoft.com/office/drawing/2014/main" id="{CAFB45D7-61B0-757D-4D9C-5706CAC6AC36}"/>
              </a:ext>
            </a:extLst>
          </p:cNvPr>
          <p:cNvSpPr/>
          <p:nvPr/>
        </p:nvSpPr>
        <p:spPr>
          <a:xfrm>
            <a:off x="10066961" y="223951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0;p10">
            <a:extLst>
              <a:ext uri="{FF2B5EF4-FFF2-40B4-BE49-F238E27FC236}">
                <a16:creationId xmlns:a16="http://schemas.microsoft.com/office/drawing/2014/main" id="{465D326C-8D55-D27D-44B5-EA8B441DB960}"/>
              </a:ext>
            </a:extLst>
          </p:cNvPr>
          <p:cNvSpPr/>
          <p:nvPr/>
        </p:nvSpPr>
        <p:spPr>
          <a:xfrm>
            <a:off x="10066961" y="283689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0;p10">
            <a:extLst>
              <a:ext uri="{FF2B5EF4-FFF2-40B4-BE49-F238E27FC236}">
                <a16:creationId xmlns:a16="http://schemas.microsoft.com/office/drawing/2014/main" id="{24C878A8-E213-12C4-9D76-1EF3F921D8CB}"/>
              </a:ext>
            </a:extLst>
          </p:cNvPr>
          <p:cNvSpPr/>
          <p:nvPr/>
        </p:nvSpPr>
        <p:spPr>
          <a:xfrm>
            <a:off x="10066961" y="3437519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0;p10">
            <a:extLst>
              <a:ext uri="{FF2B5EF4-FFF2-40B4-BE49-F238E27FC236}">
                <a16:creationId xmlns:a16="http://schemas.microsoft.com/office/drawing/2014/main" id="{F044F81B-C665-0628-74DA-3DAC3640FC3D}"/>
              </a:ext>
            </a:extLst>
          </p:cNvPr>
          <p:cNvSpPr/>
          <p:nvPr/>
        </p:nvSpPr>
        <p:spPr>
          <a:xfrm>
            <a:off x="10066961" y="4045713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20;p10">
            <a:extLst>
              <a:ext uri="{FF2B5EF4-FFF2-40B4-BE49-F238E27FC236}">
                <a16:creationId xmlns:a16="http://schemas.microsoft.com/office/drawing/2014/main" id="{4469F7B0-B12F-E8C4-BCA6-10CBDB3DEC58}"/>
              </a:ext>
            </a:extLst>
          </p:cNvPr>
          <p:cNvSpPr/>
          <p:nvPr/>
        </p:nvSpPr>
        <p:spPr>
          <a:xfrm>
            <a:off x="10066961" y="4635376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20;p10">
            <a:extLst>
              <a:ext uri="{FF2B5EF4-FFF2-40B4-BE49-F238E27FC236}">
                <a16:creationId xmlns:a16="http://schemas.microsoft.com/office/drawing/2014/main" id="{27DD53F4-6CA0-BB3D-D4D0-688BFEF68037}"/>
              </a:ext>
            </a:extLst>
          </p:cNvPr>
          <p:cNvSpPr/>
          <p:nvPr/>
        </p:nvSpPr>
        <p:spPr>
          <a:xfrm>
            <a:off x="10066961" y="5223900"/>
            <a:ext cx="1151034" cy="55970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" name="Google Shape;338;p10">
            <a:extLst>
              <a:ext uri="{FF2B5EF4-FFF2-40B4-BE49-F238E27FC236}">
                <a16:creationId xmlns:a16="http://schemas.microsoft.com/office/drawing/2014/main" id="{1166A6F8-081B-4BC2-8129-1BDC9D9E22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3340" y="289676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9;p10">
            <a:extLst>
              <a:ext uri="{FF2B5EF4-FFF2-40B4-BE49-F238E27FC236}">
                <a16:creationId xmlns:a16="http://schemas.microsoft.com/office/drawing/2014/main" id="{7823787D-C560-0B48-F95B-C51DF6151A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1204" y="47027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4183" y="41442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8F61976D-5E24-255E-EF0C-B3F7B941BD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476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721878" y="410194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pic>
        <p:nvPicPr>
          <p:cNvPr id="40" name="Google Shape;359;p10">
            <a:extLst>
              <a:ext uri="{FF2B5EF4-FFF2-40B4-BE49-F238E27FC236}">
                <a16:creationId xmlns:a16="http://schemas.microsoft.com/office/drawing/2014/main" id="{8335DE7D-8580-1214-5516-B44E7B4876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25395" y="471011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6AA91D-ECDA-A8BB-5771-E17F7D1DD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41" y="2926990"/>
            <a:ext cx="371888" cy="3657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00" y="2333040"/>
            <a:ext cx="371888" cy="36579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9C45DF2-2971-2CD3-B733-10D9B5BB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04" y="2322942"/>
            <a:ext cx="371888" cy="3657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4D620A-1C49-A947-E6C1-8ACE541A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88" y="4083438"/>
            <a:ext cx="365792" cy="3840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66EA9CE-EDC6-360F-7068-21E6748AE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626" y="3505956"/>
            <a:ext cx="365792" cy="3840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2E9A5A6-6ADB-94E9-26E3-A4958CDD0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027" y="3517780"/>
            <a:ext cx="365792" cy="3840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F73388-49C1-49C3-AF92-14F853F8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476" y="3485597"/>
            <a:ext cx="365792" cy="3840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39180B-15E3-C125-E231-4CAF809C4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9201" y="3513446"/>
            <a:ext cx="371888" cy="3718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A308BBF-9132-A6CD-32FC-DE84695C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169" y="4732215"/>
            <a:ext cx="371888" cy="3657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FD181CC-91DF-3A60-5D65-E8B433C0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768" y="3536069"/>
            <a:ext cx="37188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10CFA3-0020-5E0D-E802-3C2321052599}"/>
              </a:ext>
            </a:extLst>
          </p:cNvPr>
          <p:cNvSpPr/>
          <p:nvPr/>
        </p:nvSpPr>
        <p:spPr>
          <a:xfrm>
            <a:off x="2783636" y="6483608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261045-E308-5C76-FDC7-DDC980EDEF20}"/>
              </a:ext>
            </a:extLst>
          </p:cNvPr>
          <p:cNvSpPr txBox="1">
            <a:spLocks/>
          </p:cNvSpPr>
          <p:nvPr/>
        </p:nvSpPr>
        <p:spPr>
          <a:xfrm>
            <a:off x="-1497868" y="475720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F1B24249-9CCC-EE73-1639-45737D297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6200" y="248970"/>
            <a:ext cx="4497203" cy="3180030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F23CC68-54E7-32C6-BBE3-3E0BA53B8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1E3C77-CCE6-D2F0-5212-B3FD2BD9AE07}"/>
              </a:ext>
            </a:extLst>
          </p:cNvPr>
          <p:cNvSpPr txBox="1">
            <a:spLocks/>
          </p:cNvSpPr>
          <p:nvPr/>
        </p:nvSpPr>
        <p:spPr>
          <a:xfrm>
            <a:off x="263352" y="1749812"/>
            <a:ext cx="11593288" cy="4631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Overview Diagram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Technologies</a:t>
            </a:r>
            <a:endParaRPr lang="en-LK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Data Gathering and Data Requirements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9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107" y="319751"/>
            <a:ext cx="7330624" cy="792162"/>
          </a:xfrm>
        </p:spPr>
        <p:txBody>
          <a:bodyPr>
            <a:normAutofit/>
          </a:bodyPr>
          <a:lstStyle/>
          <a:p>
            <a:r>
              <a:rPr lang="en-LK" b="1"/>
              <a:t>Overview Diagram</a:t>
            </a:r>
          </a:p>
        </p:txBody>
      </p:sp>
      <p:pic>
        <p:nvPicPr>
          <p:cNvPr id="5" name="Picture 4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65E4007-574B-DA71-82AE-709DA01D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824" y="450891"/>
            <a:ext cx="737491" cy="737491"/>
          </a:xfrm>
          <a:prstGeom prst="rect">
            <a:avLst/>
          </a:prstGeom>
        </p:spPr>
      </p:pic>
      <p:pic>
        <p:nvPicPr>
          <p:cNvPr id="19" name="Picture 18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C1F150EB-D31A-ADE1-5009-81B4BAE4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29173" y="2695634"/>
            <a:ext cx="1338918" cy="1054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4E0886-0DE3-D845-B8BE-E89238D6577A}"/>
              </a:ext>
            </a:extLst>
          </p:cNvPr>
          <p:cNvSpPr txBox="1"/>
          <p:nvPr/>
        </p:nvSpPr>
        <p:spPr>
          <a:xfrm>
            <a:off x="1742045" y="3909119"/>
            <a:ext cx="45166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 dirty="0">
                <a:solidFill>
                  <a:srgbClr val="002060"/>
                </a:solidFill>
              </a:rPr>
              <a:t>Enters Upcoming  Project Details</a:t>
            </a:r>
            <a:endParaRPr lang="en-LK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Project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Duration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mbria (Body)"/>
                <a:ea typeface="Aptos" panose="020B0004020202020204" pitchFamily="34" charset="0"/>
                <a:cs typeface="Times New Roman" panose="02020603050405020304" pitchFamily="18" charset="0"/>
              </a:rPr>
              <a:t>Site Conditions</a:t>
            </a:r>
            <a:endParaRPr lang="en-LK" b="1" dirty="0">
              <a:latin typeface="Cambria (Body)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878013-EB20-F7C6-E5A3-2D7E9578C2F9}"/>
              </a:ext>
            </a:extLst>
          </p:cNvPr>
          <p:cNvCxnSpPr>
            <a:cxnSpLocks/>
          </p:cNvCxnSpPr>
          <p:nvPr/>
        </p:nvCxnSpPr>
        <p:spPr>
          <a:xfrm>
            <a:off x="4658176" y="3285039"/>
            <a:ext cx="180020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BE246967-B8E2-E148-9AF0-B891CF69A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46414" y="2628060"/>
            <a:ext cx="1223999" cy="12239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8BA669-C913-5C97-C9A2-3CD83BEBE558}"/>
              </a:ext>
            </a:extLst>
          </p:cNvPr>
          <p:cNvSpPr txBox="1"/>
          <p:nvPr/>
        </p:nvSpPr>
        <p:spPr>
          <a:xfrm>
            <a:off x="6265180" y="3912532"/>
            <a:ext cx="21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Projects Classification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2F289-BEED-1E8F-54E8-A61A6DD721D4}"/>
              </a:ext>
            </a:extLst>
          </p:cNvPr>
          <p:cNvCxnSpPr>
            <a:cxnSpLocks/>
          </p:cNvCxnSpPr>
          <p:nvPr/>
        </p:nvCxnSpPr>
        <p:spPr>
          <a:xfrm>
            <a:off x="8240184" y="3270317"/>
            <a:ext cx="122400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red arrow with white text&#10;&#10;Description automatically generated">
            <a:extLst>
              <a:ext uri="{FF2B5EF4-FFF2-40B4-BE49-F238E27FC236}">
                <a16:creationId xmlns:a16="http://schemas.microsoft.com/office/drawing/2014/main" id="{4C01BE78-360E-BB39-D8C8-E1D823D8C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84632" y="2504558"/>
            <a:ext cx="1728192" cy="12707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F573B1-2769-0651-3E2B-14629BF0A0BA}"/>
              </a:ext>
            </a:extLst>
          </p:cNvPr>
          <p:cNvSpPr txBox="1"/>
          <p:nvPr/>
        </p:nvSpPr>
        <p:spPr>
          <a:xfrm>
            <a:off x="8937046" y="3750025"/>
            <a:ext cx="3989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LK" sz="2000" b="1" dirty="0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 dirty="0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 dirty="0"/>
              <a:t>Complexity Fa (Low,Medium,High)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70BB4-2F9B-B12C-BEBE-34BEB328C3BF}"/>
              </a:ext>
            </a:extLst>
          </p:cNvPr>
          <p:cNvSpPr txBox="1"/>
          <p:nvPr/>
        </p:nvSpPr>
        <p:spPr>
          <a:xfrm>
            <a:off x="-15848" y="38821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CE73D-1E56-E7CD-A74B-8497050F7D98}"/>
              </a:ext>
            </a:extLst>
          </p:cNvPr>
          <p:cNvSpPr txBox="1"/>
          <p:nvPr/>
        </p:nvSpPr>
        <p:spPr>
          <a:xfrm>
            <a:off x="4154120" y="2008826"/>
            <a:ext cx="5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30087-B657-0FB9-3A42-21076A8C3D26}"/>
              </a:ext>
            </a:extLst>
          </p:cNvPr>
          <p:cNvSpPr/>
          <p:nvPr/>
        </p:nvSpPr>
        <p:spPr>
          <a:xfrm>
            <a:off x="1742045" y="1998475"/>
            <a:ext cx="10321281" cy="45360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pic>
        <p:nvPicPr>
          <p:cNvPr id="14" name="Picture 13" descr="A computer screen with a gear&#10;&#10;Description automatically generated">
            <a:extLst>
              <a:ext uri="{FF2B5EF4-FFF2-40B4-BE49-F238E27FC236}">
                <a16:creationId xmlns:a16="http://schemas.microsoft.com/office/drawing/2014/main" id="{89E17A87-0417-A325-BEC2-E5D199D9A8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21" y="1909614"/>
            <a:ext cx="1189895" cy="1189895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A93CC88-40EA-D09B-B8F7-1312A1E62CE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415950" y="1548998"/>
            <a:ext cx="721232" cy="1"/>
          </a:xfrm>
          <a:prstGeom prst="bentConnector3">
            <a:avLst>
              <a:gd name="adj1" fmla="val 50000"/>
            </a:avLst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4396C2-DCF5-2150-7F24-F1E0C5EC39F9}"/>
              </a:ext>
            </a:extLst>
          </p:cNvPr>
          <p:cNvCxnSpPr>
            <a:cxnSpLocks/>
            <a:stCxn id="14" idx="2"/>
            <a:endCxn id="6" idx="1"/>
          </p:cNvCxnSpPr>
          <p:nvPr/>
        </p:nvCxnSpPr>
        <p:spPr>
          <a:xfrm rot="16200000" flipH="1">
            <a:off x="675824" y="3200254"/>
            <a:ext cx="1166966" cy="965476"/>
          </a:xfrm>
          <a:prstGeom prst="bentConnector2">
            <a:avLst/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91C0181-0C1A-3400-DC67-67F720647D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37" y="5507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</a:t>
            </a:r>
            <a:endParaRPr lang="en-LK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54476" y="1507190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4816645" y="4002200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4293" y="4165188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5760408" y="1089506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30318" y="2154273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E76E3B-9B6B-96F5-51A2-6133B9D0BEF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0555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9" y="-91281"/>
            <a:ext cx="11684000" cy="792162"/>
          </a:xfrm>
        </p:spPr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92" y="1043136"/>
            <a:ext cx="11878311" cy="23858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LK" sz="12000" b="1" dirty="0"/>
              <a:t>Data Source : MAGA Engineering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sz="12000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11200" b="1" dirty="0"/>
              <a:t>Past Project Details</a:t>
            </a:r>
          </a:p>
          <a:p>
            <a:pPr marL="2286000" lvl="5" indent="0">
              <a:lnSpc>
                <a:spcPct val="150000"/>
              </a:lnSpc>
              <a:buNone/>
            </a:pPr>
            <a:r>
              <a:rPr lang="en-LK" sz="11200" b="1" dirty="0"/>
              <a:t>Time,Cost,Scope,Geographical Location, Objectives,  Project Type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11200" b="1" dirty="0"/>
              <a:t>Risk and Complexity measuring methods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06166-2E1E-B0E6-2EDF-208E6E336AC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 descr="A computer with folders in the screen&#10;&#10;Description automatically generated">
            <a:extLst>
              <a:ext uri="{FF2B5EF4-FFF2-40B4-BE49-F238E27FC236}">
                <a16:creationId xmlns:a16="http://schemas.microsoft.com/office/drawing/2014/main" id="{4D01BA92-0654-ABF1-FFC9-CC3D6919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0335" y="4149084"/>
            <a:ext cx="2047354" cy="1918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5292FB0-5FC3-B9EE-34D9-2A1A631F9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60" y="4604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70A33C-A6DF-EF93-04A8-CADFD9AD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7" y="4116354"/>
            <a:ext cx="5536825" cy="274164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E6AB8-F2ED-C5B7-1BC2-51BFCA0C5E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A826E-2523-0082-1244-BCC73DC4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5" y="1088995"/>
            <a:ext cx="6320489" cy="3155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D6D3F-DCA5-A036-E6C5-CBEC2722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24" y="1014260"/>
            <a:ext cx="5334543" cy="3155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07A93-306C-FD0A-5DFC-E5D5B2E31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76" y="4071445"/>
            <a:ext cx="5473419" cy="283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D1406-4F8C-F95C-36E8-D65D0804A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680" y="4532940"/>
            <a:ext cx="2710349" cy="17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05320D-EE01-6A06-A52F-632C4A64D01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Team Members</a:t>
            </a:r>
            <a:endParaRPr lang="en-LK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089397-39D6-29DC-336D-DA8CB5D7E4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653321"/>
              </p:ext>
            </p:extLst>
          </p:nvPr>
        </p:nvGraphicFramePr>
        <p:xfrm>
          <a:off x="695400" y="1385512"/>
          <a:ext cx="11293400" cy="48061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2093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672462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IT21270956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Munagama M.K.H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IT21276750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Isuranga K.M.S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IT21069840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Devashika R.P.P.A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IT21087660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Perera K.M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74895"/>
                  </a:ext>
                </a:extLst>
              </a:tr>
            </a:tbl>
          </a:graphicData>
        </a:graphic>
      </p:graphicFrame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9125ED7-A0A8-47DE-603D-F70CC0EE2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F85D-6583-749D-947C-54F3AFFB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FA08-B496-551A-97BB-4D71F49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38DD4-514F-9E00-480E-7ACD4BDE735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7" name="Content Placeholder 6" descr="A blue and orange lines&#10;&#10;AI-generated content may be incorrect.">
            <a:extLst>
              <a:ext uri="{FF2B5EF4-FFF2-40B4-BE49-F238E27FC236}">
                <a16:creationId xmlns:a16="http://schemas.microsoft.com/office/drawing/2014/main" id="{ED67694E-70DA-FC12-2B61-B4476DF3D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340768"/>
            <a:ext cx="11797841" cy="381642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67F0AC-EAC1-287E-4FE9-03D397B8BEFE}"/>
              </a:ext>
            </a:extLst>
          </p:cNvPr>
          <p:cNvSpPr txBox="1"/>
          <p:nvPr/>
        </p:nvSpPr>
        <p:spPr>
          <a:xfrm>
            <a:off x="3848607" y="5251267"/>
            <a:ext cx="459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Decision Tree (Both Risk and Complexity)</a:t>
            </a:r>
          </a:p>
        </p:txBody>
      </p:sp>
    </p:spTree>
    <p:extLst>
      <p:ext uri="{BB962C8B-B14F-4D97-AF65-F5344CB8AC3E}">
        <p14:creationId xmlns:p14="http://schemas.microsoft.com/office/powerpoint/2010/main" val="43861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431-E916-B577-70CA-6F6E21A5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Evidence</a:t>
            </a:r>
          </a:p>
        </p:txBody>
      </p:sp>
      <p:pic>
        <p:nvPicPr>
          <p:cNvPr id="7" name="Picture 6" descr="A graph of a forest&#10;&#10;AI-generated content may be incorrect.">
            <a:extLst>
              <a:ext uri="{FF2B5EF4-FFF2-40B4-BE49-F238E27FC236}">
                <a16:creationId xmlns:a16="http://schemas.microsoft.com/office/drawing/2014/main" id="{116F020F-569C-4D77-B6B1-BAB7E20C80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1" y="1096962"/>
            <a:ext cx="3427445" cy="1594951"/>
          </a:xfrm>
          <a:prstGeom prst="rect">
            <a:avLst/>
          </a:prstGeom>
        </p:spPr>
      </p:pic>
      <p:pic>
        <p:nvPicPr>
          <p:cNvPr id="9" name="Picture 8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6AFCA18A-8A75-218C-EF0B-CF685D5F80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139722"/>
            <a:ext cx="3424555" cy="1593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2DFDF-1606-7B3F-FC4B-72490575A38E}"/>
              </a:ext>
            </a:extLst>
          </p:cNvPr>
          <p:cNvSpPr txBox="1"/>
          <p:nvPr/>
        </p:nvSpPr>
        <p:spPr>
          <a:xfrm>
            <a:off x="7752184" y="14847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pic>
        <p:nvPicPr>
          <p:cNvPr id="12" name="Picture 1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E71C30C8-63D2-55BD-7A14-CE1A24163A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9" y="2780928"/>
            <a:ext cx="3312368" cy="1541399"/>
          </a:xfrm>
          <a:prstGeom prst="rect">
            <a:avLst/>
          </a:prstGeom>
        </p:spPr>
      </p:pic>
      <p:pic>
        <p:nvPicPr>
          <p:cNvPr id="14" name="Picture 1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1758FA8C-8086-57B1-D957-4D46F0F39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24" y="2776087"/>
            <a:ext cx="3451191" cy="160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A2F54C-06F1-ABE7-1605-795B26843649}"/>
              </a:ext>
            </a:extLst>
          </p:cNvPr>
          <p:cNvSpPr txBox="1"/>
          <p:nvPr/>
        </p:nvSpPr>
        <p:spPr>
          <a:xfrm>
            <a:off x="8040216" y="3068960"/>
            <a:ext cx="64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SVM</a:t>
            </a:r>
          </a:p>
        </p:txBody>
      </p:sp>
      <p:pic>
        <p:nvPicPr>
          <p:cNvPr id="17" name="Picture 16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754F042-FBD1-E5AC-9651-E6247B2F3C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9" y="4471102"/>
            <a:ext cx="3312368" cy="1541399"/>
          </a:xfrm>
          <a:prstGeom prst="rect">
            <a:avLst/>
          </a:prstGeom>
        </p:spPr>
      </p:pic>
      <p:pic>
        <p:nvPicPr>
          <p:cNvPr id="19" name="Picture 18" descr="A graph of a graph with blue and orange lines&#10;&#10;AI-generated content may be incorrect.">
            <a:extLst>
              <a:ext uri="{FF2B5EF4-FFF2-40B4-BE49-F238E27FC236}">
                <a16:creationId xmlns:a16="http://schemas.microsoft.com/office/drawing/2014/main" id="{A0BFE729-E4EC-8F94-8753-F5D99EC439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24" y="4418896"/>
            <a:ext cx="3424555" cy="15936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A6D3C4-9876-E8D5-F18D-873B5F56AF27}"/>
              </a:ext>
            </a:extLst>
          </p:cNvPr>
          <p:cNvSpPr txBox="1"/>
          <p:nvPr/>
        </p:nvSpPr>
        <p:spPr>
          <a:xfrm>
            <a:off x="8040216" y="4941168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XGBoost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052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01144" y="64339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2487-1531-FF7A-B5BF-4024DB1C82F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DB2FD-B620-3F04-9C55-1240CB3F643D}"/>
              </a:ext>
            </a:extLst>
          </p:cNvPr>
          <p:cNvSpPr txBox="1"/>
          <p:nvPr/>
        </p:nvSpPr>
        <p:spPr>
          <a:xfrm>
            <a:off x="155340" y="1052736"/>
            <a:ext cx="11881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j-lt"/>
              </a:rPr>
              <a:t>[1] John Macealois, “</a:t>
            </a:r>
            <a:r>
              <a:rPr lang="en-US" sz="2000">
                <a:latin typeface="var(--h1-font-family)"/>
              </a:rPr>
              <a:t>Understanding the 7 Construction Project Types”, https://www.workyard.com/construction-management/construction-project-types, May 2024 (accessed July. 2024) pp. 11,14.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>
              <a:latin typeface="+mj-lt"/>
            </a:endParaRPr>
          </a:p>
          <a:p>
            <a:r>
              <a:rPr lang="en-US" sz="2000"/>
              <a:t>[2] M. Safa, A. Sabet, “Classification of Construction Projects”, </a:t>
            </a:r>
            <a:r>
              <a:rPr lang="en-US" sz="2000">
                <a:hlinkClick r:id="rId2"/>
              </a:rPr>
              <a:t>https://core.ac.uk/download/pdf/144150314.pdf</a:t>
            </a:r>
            <a:r>
              <a:rPr lang="en-US" sz="2000"/>
              <a:t> , May 2015 (accessed July. 2024) pp. 11,14.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93C3A37-1B31-E2F5-BA1E-D65FD8EF0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7" y="479715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153734"/>
            <a:ext cx="10363200" cy="1362075"/>
          </a:xfrm>
        </p:spPr>
        <p:txBody>
          <a:bodyPr/>
          <a:lstStyle/>
          <a:p>
            <a:r>
              <a:rPr lang="en-LK"/>
              <a:t>IT21276750|Isuranga K.M.S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672" y="332660"/>
            <a:ext cx="6959358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F93AA-6566-7FB1-74F3-64653D86BEA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3134B-CD5C-63D2-9A52-54762AC1EC5A}"/>
              </a:ext>
            </a:extLst>
          </p:cNvPr>
          <p:cNvSpPr txBox="1"/>
          <p:nvPr/>
        </p:nvSpPr>
        <p:spPr>
          <a:xfrm>
            <a:off x="1415480" y="2985692"/>
            <a:ext cx="9865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0000"/>
                </a:solidFill>
              </a:rPr>
              <a:t>KPI Generation by Performance analysis and CV analysis.</a:t>
            </a:r>
          </a:p>
          <a:p>
            <a:pPr algn="ctr"/>
            <a:endParaRPr lang="en-L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A600D-8BA9-AFB6-B323-75466B32893A}"/>
              </a:ext>
            </a:extLst>
          </p:cNvPr>
          <p:cNvSpPr txBox="1"/>
          <p:nvPr/>
        </p:nvSpPr>
        <p:spPr>
          <a:xfrm>
            <a:off x="9984432" y="-9386"/>
            <a:ext cx="22075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3B1D055-ADC1-D0B4-E0D5-66AE827A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110728"/>
            <a:ext cx="2190884" cy="238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49F0027-A358-AF58-FB6B-ECAC540CE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3862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25" y="1424991"/>
            <a:ext cx="5719192" cy="445228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“How can the challenges of managing physical CVs and using outdated KPIs be addressed to improve decision-making in employee management?</a:t>
            </a:r>
            <a:r>
              <a:rPr lang="en-LK" b="1" dirty="0"/>
              <a:t>”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person looking at a red question mark&#10;&#10;Description automatically generated">
            <a:extLst>
              <a:ext uri="{FF2B5EF4-FFF2-40B4-BE49-F238E27FC236}">
                <a16:creationId xmlns:a16="http://schemas.microsoft.com/office/drawing/2014/main" id="{1991A400-7D4E-9145-20E8-4AB0392F2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2"/>
          <a:stretch/>
        </p:blipFill>
        <p:spPr>
          <a:xfrm>
            <a:off x="6646332" y="1096966"/>
            <a:ext cx="5366444" cy="4467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4923C4-AB14-C22E-72A9-98AD909E2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9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FC4-B93E-B259-A9C0-A720C0B5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805-98FC-4F40-7159-F2B0F52C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Google Shape;1081;p36">
            <a:extLst>
              <a:ext uri="{FF2B5EF4-FFF2-40B4-BE49-F238E27FC236}">
                <a16:creationId xmlns:a16="http://schemas.microsoft.com/office/drawing/2014/main" id="{54C463DA-E35C-EF92-7CC1-C5640E241BAD}"/>
              </a:ext>
            </a:extLst>
          </p:cNvPr>
          <p:cNvSpPr/>
          <p:nvPr/>
        </p:nvSpPr>
        <p:spPr>
          <a:xfrm>
            <a:off x="-1320824" y="424510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Google Shape;1085;p36">
            <a:extLst>
              <a:ext uri="{FF2B5EF4-FFF2-40B4-BE49-F238E27FC236}">
                <a16:creationId xmlns:a16="http://schemas.microsoft.com/office/drawing/2014/main" id="{3E5E7B51-9364-6FBC-485C-3453D3CB71D2}"/>
              </a:ext>
            </a:extLst>
          </p:cNvPr>
          <p:cNvSpPr txBox="1"/>
          <p:nvPr/>
        </p:nvSpPr>
        <p:spPr>
          <a:xfrm>
            <a:off x="191344" y="646071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6" name="Google Shape;1086;p36">
            <a:extLst>
              <a:ext uri="{FF2B5EF4-FFF2-40B4-BE49-F238E27FC236}">
                <a16:creationId xmlns:a16="http://schemas.microsoft.com/office/drawing/2014/main" id="{BA4D2756-C0B3-A214-282D-54F56AF9F522}"/>
              </a:ext>
            </a:extLst>
          </p:cNvPr>
          <p:cNvSpPr txBox="1"/>
          <p:nvPr/>
        </p:nvSpPr>
        <p:spPr>
          <a:xfrm>
            <a:off x="188450" y="2186095"/>
            <a:ext cx="3623955" cy="347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GB" sz="2400" dirty="0"/>
              <a:t>“ The goal is to generate accurate KPIs based on predefined criteria (Performance, Competencies, Additional Criteria) and provide</a:t>
            </a:r>
          </a:p>
          <a:p>
            <a:pPr algn="ctr"/>
            <a:r>
              <a:rPr lang="en-GB" sz="2400" dirty="0"/>
              <a:t>real-time KPI results for better decision-making. ”</a:t>
            </a:r>
          </a:p>
          <a:p>
            <a:pPr>
              <a:lnSpc>
                <a:spcPct val="140030"/>
              </a:lnSpc>
            </a:pPr>
            <a:endParaRPr sz="2400" b="1" dirty="0"/>
          </a:p>
        </p:txBody>
      </p:sp>
      <p:sp>
        <p:nvSpPr>
          <p:cNvPr id="7" name="Google Shape;1072;p36">
            <a:extLst>
              <a:ext uri="{FF2B5EF4-FFF2-40B4-BE49-F238E27FC236}">
                <a16:creationId xmlns:a16="http://schemas.microsoft.com/office/drawing/2014/main" id="{3B743670-E5BD-AD75-11CA-37EC33A262D6}"/>
              </a:ext>
            </a:extLst>
          </p:cNvPr>
          <p:cNvSpPr/>
          <p:nvPr/>
        </p:nvSpPr>
        <p:spPr>
          <a:xfrm>
            <a:off x="5841238" y="4441254"/>
            <a:ext cx="6159418" cy="1936183"/>
          </a:xfrm>
          <a:custGeom>
            <a:avLst/>
            <a:gdLst/>
            <a:ahLst/>
            <a:cxnLst/>
            <a:rect l="l" t="t" r="r" b="b"/>
            <a:pathLst>
              <a:path w="36065709" h="5126990" extrusionOk="0">
                <a:moveTo>
                  <a:pt x="33243769" y="0"/>
                </a:moveTo>
                <a:lnTo>
                  <a:pt x="30154975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154981" y="5126990"/>
                </a:lnTo>
                <a:lnTo>
                  <a:pt x="33243769" y="5126990"/>
                </a:lnTo>
                <a:lnTo>
                  <a:pt x="36065709" y="2564130"/>
                </a:lnTo>
                <a:lnTo>
                  <a:pt x="3324376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LK"/>
          </a:p>
        </p:txBody>
      </p:sp>
      <p:sp>
        <p:nvSpPr>
          <p:cNvPr id="8" name="Google Shape;1076;p36">
            <a:extLst>
              <a:ext uri="{FF2B5EF4-FFF2-40B4-BE49-F238E27FC236}">
                <a16:creationId xmlns:a16="http://schemas.microsoft.com/office/drawing/2014/main" id="{9C25EF55-FC63-B7F1-5B57-92FF557E69C0}"/>
              </a:ext>
            </a:extLst>
          </p:cNvPr>
          <p:cNvSpPr/>
          <p:nvPr/>
        </p:nvSpPr>
        <p:spPr>
          <a:xfrm>
            <a:off x="5780284" y="1124748"/>
            <a:ext cx="6220372" cy="1564337"/>
          </a:xfrm>
          <a:custGeom>
            <a:avLst/>
            <a:gdLst/>
            <a:ahLst/>
            <a:cxnLst/>
            <a:rect l="l" t="t" r="r" b="b"/>
            <a:pathLst>
              <a:path w="35905126" h="5126990" extrusionOk="0">
                <a:moveTo>
                  <a:pt x="33083187" y="0"/>
                </a:moveTo>
                <a:lnTo>
                  <a:pt x="30010612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010618" y="5126990"/>
                </a:lnTo>
                <a:lnTo>
                  <a:pt x="33083187" y="5126990"/>
                </a:lnTo>
                <a:lnTo>
                  <a:pt x="35905126" y="2564130"/>
                </a:lnTo>
                <a:lnTo>
                  <a:pt x="3308318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1077;p36">
            <a:extLst>
              <a:ext uri="{FF2B5EF4-FFF2-40B4-BE49-F238E27FC236}">
                <a16:creationId xmlns:a16="http://schemas.microsoft.com/office/drawing/2014/main" id="{FAFDEBD9-757C-02B0-0795-178B6323C236}"/>
              </a:ext>
            </a:extLst>
          </p:cNvPr>
          <p:cNvSpPr/>
          <p:nvPr/>
        </p:nvSpPr>
        <p:spPr>
          <a:xfrm>
            <a:off x="5780284" y="2780928"/>
            <a:ext cx="6220372" cy="1583848"/>
          </a:xfrm>
          <a:custGeom>
            <a:avLst/>
            <a:gdLst/>
            <a:ahLst/>
            <a:cxnLst/>
            <a:rect l="l" t="t" r="r" b="b"/>
            <a:pathLst>
              <a:path w="36422620" h="5126990" extrusionOk="0">
                <a:moveTo>
                  <a:pt x="33600681" y="0"/>
                </a:moveTo>
                <a:lnTo>
                  <a:pt x="30475839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475845" y="5126990"/>
                </a:lnTo>
                <a:lnTo>
                  <a:pt x="33600681" y="5126990"/>
                </a:lnTo>
                <a:lnTo>
                  <a:pt x="36422620" y="2564130"/>
                </a:lnTo>
                <a:lnTo>
                  <a:pt x="3360068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1078;p36">
            <a:extLst>
              <a:ext uri="{FF2B5EF4-FFF2-40B4-BE49-F238E27FC236}">
                <a16:creationId xmlns:a16="http://schemas.microsoft.com/office/drawing/2014/main" id="{C0C0656F-AC99-851E-C16F-2FE3F9BB27AD}"/>
              </a:ext>
            </a:extLst>
          </p:cNvPr>
          <p:cNvSpPr txBox="1"/>
          <p:nvPr/>
        </p:nvSpPr>
        <p:spPr>
          <a:xfrm>
            <a:off x="6489927" y="4425731"/>
            <a:ext cx="5294709" cy="188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400" b="1">
                <a:solidFill>
                  <a:schemeClr val="bg1"/>
                </a:solidFill>
              </a:rPr>
              <a:t> </a:t>
            </a:r>
            <a:r>
              <a:rPr lang="en-GB" sz="2400" b="1">
                <a:solidFill>
                  <a:schemeClr val="bg1"/>
                </a:solidFill>
              </a:rPr>
              <a:t>Developing to calculate KPI percentage for generated KPI and given project details.</a:t>
            </a:r>
            <a:endParaRPr lang="en-LK" sz="2400" b="1">
              <a:solidFill>
                <a:schemeClr val="bg1"/>
              </a:solidFill>
            </a:endParaRPr>
          </a:p>
        </p:txBody>
      </p:sp>
      <p:sp>
        <p:nvSpPr>
          <p:cNvPr id="11" name="Google Shape;1079;p36">
            <a:extLst>
              <a:ext uri="{FF2B5EF4-FFF2-40B4-BE49-F238E27FC236}">
                <a16:creationId xmlns:a16="http://schemas.microsoft.com/office/drawing/2014/main" id="{155D7059-9C09-0744-35ED-C2E53F892C2B}"/>
              </a:ext>
            </a:extLst>
          </p:cNvPr>
          <p:cNvSpPr txBox="1"/>
          <p:nvPr/>
        </p:nvSpPr>
        <p:spPr>
          <a:xfrm>
            <a:off x="6489923" y="1124744"/>
            <a:ext cx="4891066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upload portal to upload CVs.</a:t>
            </a:r>
          </a:p>
        </p:txBody>
      </p:sp>
      <p:sp>
        <p:nvSpPr>
          <p:cNvPr id="12" name="Google Shape;1080;p36">
            <a:extLst>
              <a:ext uri="{FF2B5EF4-FFF2-40B4-BE49-F238E27FC236}">
                <a16:creationId xmlns:a16="http://schemas.microsoft.com/office/drawing/2014/main" id="{8B4F7096-CE8A-15E0-0FC8-9ACCF2FA3220}"/>
              </a:ext>
            </a:extLst>
          </p:cNvPr>
          <p:cNvSpPr txBox="1"/>
          <p:nvPr/>
        </p:nvSpPr>
        <p:spPr>
          <a:xfrm>
            <a:off x="6497492" y="1916832"/>
            <a:ext cx="6099437" cy="22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92222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portal to update employees’ project work.</a:t>
            </a:r>
          </a:p>
        </p:txBody>
      </p:sp>
      <p:pic>
        <p:nvPicPr>
          <p:cNvPr id="14" name="Google Shape;1088;p36">
            <a:extLst>
              <a:ext uri="{FF2B5EF4-FFF2-40B4-BE49-F238E27FC236}">
                <a16:creationId xmlns:a16="http://schemas.microsoft.com/office/drawing/2014/main" id="{844764B7-4BFB-646E-BA70-8EBE693C80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5880" y="3140972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88;p36">
            <a:extLst>
              <a:ext uri="{FF2B5EF4-FFF2-40B4-BE49-F238E27FC236}">
                <a16:creationId xmlns:a16="http://schemas.microsoft.com/office/drawing/2014/main" id="{980267BC-DA3C-DBC9-6BF4-3F018B2DF0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6078" y="1484788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88;p36">
            <a:extLst>
              <a:ext uri="{FF2B5EF4-FFF2-40B4-BE49-F238E27FC236}">
                <a16:creationId xmlns:a16="http://schemas.microsoft.com/office/drawing/2014/main" id="{04B5FB61-54E4-9A09-EE7D-11A2ACB2BD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4605" y="5077651"/>
            <a:ext cx="836650" cy="772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85;p36">
            <a:extLst>
              <a:ext uri="{FF2B5EF4-FFF2-40B4-BE49-F238E27FC236}">
                <a16:creationId xmlns:a16="http://schemas.microsoft.com/office/drawing/2014/main" id="{324B24DD-4AE0-5515-501A-3E1BC65B93E7}"/>
              </a:ext>
            </a:extLst>
          </p:cNvPr>
          <p:cNvSpPr txBox="1"/>
          <p:nvPr/>
        </p:nvSpPr>
        <p:spPr>
          <a:xfrm>
            <a:off x="6950739" y="-427676"/>
            <a:ext cx="3677258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1E59C-F427-0A3E-00A3-34C7FA8D593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33319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5330326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554462" y="253981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78598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017963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4121421" y="2498190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528035" y="251177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817202" y="146523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673847" y="1305414"/>
            <a:ext cx="1322892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Real Time Integration with performance</a:t>
            </a:r>
            <a:endParaRPr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801938" y="1766603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779059" y="2599017"/>
            <a:ext cx="201047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Success Factor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191714" y="1784839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Update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63989" y="1897697"/>
            <a:ext cx="14703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CV </a:t>
            </a:r>
          </a:p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</a:t>
            </a:r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882910" y="1912462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KPI </a:t>
            </a:r>
          </a:p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Generation</a:t>
            </a:r>
            <a:endParaRPr sz="1600" dirty="0"/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775" y="76671"/>
            <a:ext cx="1710053" cy="1458890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5330326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554462" y="310915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80963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002734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4108556" y="3095570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515171" y="310915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881858" y="3191341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Workday</a:t>
            </a:r>
            <a:endParaRPr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5330326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554462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78598" y="3732246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002734" y="3709773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4108556" y="3696193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515171" y="3709773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2122334" y="377450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BambooHR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5330326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554462" y="431796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78598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002734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4107287" y="4304387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513902" y="4317967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5330326" y="4862947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554462" y="4877812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78598" y="4862947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002734" y="4862947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4107288" y="4884629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523433" y="48831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4434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7139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547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2135198" y="4947475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9149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230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6510" y="492980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0398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0759" y="48867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749" y="442602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2116444" y="438375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66" y="2614859"/>
            <a:ext cx="371888" cy="365792"/>
          </a:xfrm>
          <a:prstGeom prst="rect">
            <a:avLst/>
          </a:prstGeom>
        </p:spPr>
      </p:pic>
      <p:pic>
        <p:nvPicPr>
          <p:cNvPr id="8" name="Google Shape;359;p10">
            <a:extLst>
              <a:ext uri="{FF2B5EF4-FFF2-40B4-BE49-F238E27FC236}">
                <a16:creationId xmlns:a16="http://schemas.microsoft.com/office/drawing/2014/main" id="{1C37689D-C834-7C6A-5E33-D735CDA380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458" y="437175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9;p10">
            <a:extLst>
              <a:ext uri="{FF2B5EF4-FFF2-40B4-BE49-F238E27FC236}">
                <a16:creationId xmlns:a16="http://schemas.microsoft.com/office/drawing/2014/main" id="{DC1900CC-BD45-231E-26DE-C7F36405AC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2439" y="257797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42A2F-E9BE-68C1-FBE2-9DF4CD432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109" y="3189480"/>
            <a:ext cx="371888" cy="36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55787-849E-F28D-759C-9BE2B113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936" y="3798559"/>
            <a:ext cx="371888" cy="365792"/>
          </a:xfrm>
          <a:prstGeom prst="rect">
            <a:avLst/>
          </a:prstGeom>
        </p:spPr>
      </p:pic>
      <p:pic>
        <p:nvPicPr>
          <p:cNvPr id="21" name="Google Shape;359;p10">
            <a:extLst>
              <a:ext uri="{FF2B5EF4-FFF2-40B4-BE49-F238E27FC236}">
                <a16:creationId xmlns:a16="http://schemas.microsoft.com/office/drawing/2014/main" id="{25230A96-465E-C69D-167A-2EEBB49444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1717" y="315759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ABE309F-28EF-C911-98E7-50758C36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08" y="3791587"/>
            <a:ext cx="371888" cy="371888"/>
          </a:xfrm>
          <a:prstGeom prst="rect">
            <a:avLst/>
          </a:prstGeom>
        </p:spPr>
      </p:pic>
      <p:pic>
        <p:nvPicPr>
          <p:cNvPr id="75" name="Google Shape;338;p10">
            <a:extLst>
              <a:ext uri="{FF2B5EF4-FFF2-40B4-BE49-F238E27FC236}">
                <a16:creationId xmlns:a16="http://schemas.microsoft.com/office/drawing/2014/main" id="{AD89EDB6-E46A-09F6-0BCF-DCED1A9620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1080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38;p10">
            <a:extLst>
              <a:ext uri="{FF2B5EF4-FFF2-40B4-BE49-F238E27FC236}">
                <a16:creationId xmlns:a16="http://schemas.microsoft.com/office/drawing/2014/main" id="{4AA6EC4A-5131-31C7-F4B5-A1DA66C2DA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3785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38;p10">
            <a:extLst>
              <a:ext uri="{FF2B5EF4-FFF2-40B4-BE49-F238E27FC236}">
                <a16:creationId xmlns:a16="http://schemas.microsoft.com/office/drawing/2014/main" id="{7D097697-CB1B-5EE1-27A1-18FE48D97D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193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38;p10">
            <a:extLst>
              <a:ext uri="{FF2B5EF4-FFF2-40B4-BE49-F238E27FC236}">
                <a16:creationId xmlns:a16="http://schemas.microsoft.com/office/drawing/2014/main" id="{72F49F2B-6552-9ECB-14F4-FC881F4ABC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470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F30EF24-9A82-7893-E792-999EA38DA3A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81" name="Google Shape;338;p10">
            <a:extLst>
              <a:ext uri="{FF2B5EF4-FFF2-40B4-BE49-F238E27FC236}">
                <a16:creationId xmlns:a16="http://schemas.microsoft.com/office/drawing/2014/main" id="{4B70941D-F645-303F-25E9-9276671B11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9334" y="260772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38;p10">
            <a:extLst>
              <a:ext uri="{FF2B5EF4-FFF2-40B4-BE49-F238E27FC236}">
                <a16:creationId xmlns:a16="http://schemas.microsoft.com/office/drawing/2014/main" id="{6C865E78-7525-E05D-7E0D-7705217A07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983" y="433728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BC6E6802-9761-0E98-BB92-80AE91D1D5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6901" y="31339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38;p10">
            <a:extLst>
              <a:ext uri="{FF2B5EF4-FFF2-40B4-BE49-F238E27FC236}">
                <a16:creationId xmlns:a16="http://schemas.microsoft.com/office/drawing/2014/main" id="{C325D5EA-2A7F-1197-7A6E-63A32EAAF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309" y="3721904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8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81109A-B5A0-4875-5688-614560C5C7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D1ED0-6384-03C8-E09A-FAB4BCE95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140146-C286-7BEA-6C2B-4C50BB582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4E127-83B0-F83F-80EE-AE0BD209E64D}"/>
              </a:ext>
            </a:extLst>
          </p:cNvPr>
          <p:cNvSpPr txBox="1">
            <a:spLocks/>
          </p:cNvSpPr>
          <p:nvPr/>
        </p:nvSpPr>
        <p:spPr>
          <a:xfrm>
            <a:off x="-1172344" y="841081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B5C29210-86D1-9DA2-FF20-8AE0820EA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F2DE34B-B336-A5FE-8666-DF94F136C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E03128-2F19-00E5-FF9A-F90BA57ABA75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Technologies</a:t>
            </a:r>
            <a:endParaRPr lang="en-LK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CE869-7D35-DD57-1224-90806C1E021E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0EE3617A-8026-DDFE-6898-7626A7B6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5108" y="3635903"/>
            <a:ext cx="1276259" cy="960190"/>
          </a:xfrm>
          <a:prstGeom prst="rect">
            <a:avLst/>
          </a:prstGeom>
        </p:spPr>
      </p:pic>
      <p:pic>
        <p:nvPicPr>
          <p:cNvPr id="8" name="Picture 7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A5E7D9F1-2300-939F-0FEC-5A4D2A042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39" y="3475169"/>
            <a:ext cx="1246133" cy="12461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7162D7-B8C2-D9D9-B3F6-8C5026CE8D9F}"/>
              </a:ext>
            </a:extLst>
          </p:cNvPr>
          <p:cNvCxnSpPr>
            <a:cxnSpLocks/>
          </p:cNvCxnSpPr>
          <p:nvPr/>
        </p:nvCxnSpPr>
        <p:spPr>
          <a:xfrm>
            <a:off x="2722755" y="4313925"/>
            <a:ext cx="608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EDEC58-8356-60BF-E7FB-485B9D779DD7}"/>
              </a:ext>
            </a:extLst>
          </p:cNvPr>
          <p:cNvSpPr txBox="1"/>
          <p:nvPr/>
        </p:nvSpPr>
        <p:spPr>
          <a:xfrm>
            <a:off x="1153648" y="4582686"/>
            <a:ext cx="13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Employee CV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43DAD-AB55-06FC-8559-445506879AF7}"/>
              </a:ext>
            </a:extLst>
          </p:cNvPr>
          <p:cNvSpPr txBox="1"/>
          <p:nvPr/>
        </p:nvSpPr>
        <p:spPr>
          <a:xfrm>
            <a:off x="3156535" y="4738306"/>
            <a:ext cx="184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Initial KPI Generation</a:t>
            </a:r>
          </a:p>
        </p:txBody>
      </p:sp>
      <p:pic>
        <p:nvPicPr>
          <p:cNvPr id="14" name="Picture 13" descr="A red and black sign&#10;&#10;Description automatically generated">
            <a:extLst>
              <a:ext uri="{FF2B5EF4-FFF2-40B4-BE49-F238E27FC236}">
                <a16:creationId xmlns:a16="http://schemas.microsoft.com/office/drawing/2014/main" id="{EBCA9CFB-C0EF-B212-52F1-B8ABA6041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9066" y="1793572"/>
            <a:ext cx="1739490" cy="4638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D15DAA-2B44-AD0A-4273-04234A2FB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41073" y="1937096"/>
            <a:ext cx="735995" cy="735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77025B-BCEC-ED5F-E243-43C073506E5A}"/>
              </a:ext>
            </a:extLst>
          </p:cNvPr>
          <p:cNvSpPr txBox="1"/>
          <p:nvPr/>
        </p:nvSpPr>
        <p:spPr>
          <a:xfrm>
            <a:off x="9886792" y="3858864"/>
            <a:ext cx="230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Allocated details of the employee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21EFE-8E7D-D3D6-759D-20C118B76AEC}"/>
              </a:ext>
            </a:extLst>
          </p:cNvPr>
          <p:cNvSpPr txBox="1"/>
          <p:nvPr/>
        </p:nvSpPr>
        <p:spPr>
          <a:xfrm>
            <a:off x="10208553" y="2305089"/>
            <a:ext cx="146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Update existing  KPI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889-B00B-B561-617F-73095BD03503}"/>
              </a:ext>
            </a:extLst>
          </p:cNvPr>
          <p:cNvSpPr txBox="1"/>
          <p:nvPr/>
        </p:nvSpPr>
        <p:spPr>
          <a:xfrm>
            <a:off x="7224298" y="1016992"/>
            <a:ext cx="468052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Updating the KPI of  employees according to the experience</a:t>
            </a:r>
          </a:p>
        </p:txBody>
      </p:sp>
      <p:pic>
        <p:nvPicPr>
          <p:cNvPr id="25" name="Picture 24" descr="A red arrow pointing up&#10;&#10;Description automatically generated">
            <a:extLst>
              <a:ext uri="{FF2B5EF4-FFF2-40B4-BE49-F238E27FC236}">
                <a16:creationId xmlns:a16="http://schemas.microsoft.com/office/drawing/2014/main" id="{3D518D4B-9679-17D6-B0EC-8750E28B8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89122" y="5001525"/>
            <a:ext cx="647970" cy="647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763AD-0674-EFA6-1BF6-9F7EB61649A3}"/>
              </a:ext>
            </a:extLst>
          </p:cNvPr>
          <p:cNvSpPr txBox="1"/>
          <p:nvPr/>
        </p:nvSpPr>
        <p:spPr>
          <a:xfrm>
            <a:off x="7664457" y="4439413"/>
            <a:ext cx="190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KPI Value as a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742220-4AA2-A97B-9F59-3DF8170BF4E3}"/>
              </a:ext>
            </a:extLst>
          </p:cNvPr>
          <p:cNvSpPr txBox="1"/>
          <p:nvPr/>
        </p:nvSpPr>
        <p:spPr>
          <a:xfrm>
            <a:off x="1289552" y="5422286"/>
            <a:ext cx="3206479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Storing CV details in the Database</a:t>
            </a:r>
          </a:p>
        </p:txBody>
      </p:sp>
      <p:pic>
        <p:nvPicPr>
          <p:cNvPr id="3" name="Picture 2" descr="A person with blonde hair&#10;&#10;Description automatically generated">
            <a:extLst>
              <a:ext uri="{FF2B5EF4-FFF2-40B4-BE49-F238E27FC236}">
                <a16:creationId xmlns:a16="http://schemas.microsoft.com/office/drawing/2014/main" id="{966AA8DF-3B0D-4BD3-0839-9ADC184794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562101" y="195218"/>
            <a:ext cx="890833" cy="890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D7556-559B-D4D2-9100-FEB2782E3750}"/>
              </a:ext>
            </a:extLst>
          </p:cNvPr>
          <p:cNvSpPr txBox="1"/>
          <p:nvPr/>
        </p:nvSpPr>
        <p:spPr>
          <a:xfrm>
            <a:off x="1069799" y="1099673"/>
            <a:ext cx="169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HR Department</a:t>
            </a:r>
          </a:p>
        </p:txBody>
      </p:sp>
      <p:pic>
        <p:nvPicPr>
          <p:cNvPr id="19" name="Picture 18" descr="A computer screen with a gear&#10;&#10;Description automatically generated">
            <a:extLst>
              <a:ext uri="{FF2B5EF4-FFF2-40B4-BE49-F238E27FC236}">
                <a16:creationId xmlns:a16="http://schemas.microsoft.com/office/drawing/2014/main" id="{EC6A26A3-019F-5A42-969C-43A015F7D7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714359" y="1374983"/>
            <a:ext cx="1189895" cy="1112856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DCEB772-3A77-AA18-22A3-4756914E6D57}"/>
              </a:ext>
            </a:extLst>
          </p:cNvPr>
          <p:cNvCxnSpPr>
            <a:cxnSpLocks/>
            <a:stCxn id="5" idx="2"/>
            <a:endCxn id="19" idx="1"/>
          </p:cNvCxnSpPr>
          <p:nvPr/>
        </p:nvCxnSpPr>
        <p:spPr>
          <a:xfrm rot="16200000" flipH="1">
            <a:off x="2723252" y="940303"/>
            <a:ext cx="185411" cy="1796804"/>
          </a:xfrm>
          <a:prstGeom prst="bentConnector2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F6C7AB-D9CF-61CE-2DF6-A6C999BF4C19}"/>
              </a:ext>
            </a:extLst>
          </p:cNvPr>
          <p:cNvSpPr/>
          <p:nvPr/>
        </p:nvSpPr>
        <p:spPr>
          <a:xfrm>
            <a:off x="962166" y="3216404"/>
            <a:ext cx="4020740" cy="300911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0994C9-3C5C-9E6B-B52C-39A3B95385EF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286811" y="2193907"/>
            <a:ext cx="728565" cy="1316428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11474D84-D4A4-44AA-9FF5-C99B640A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0382" y="4902297"/>
            <a:ext cx="735995" cy="735995"/>
          </a:xfrm>
          <a:prstGeom prst="rect">
            <a:avLst/>
          </a:prstGeom>
        </p:spPr>
      </p:pic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B9FC21-7465-CB10-632B-D21C744D3C4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003245" y="4720965"/>
            <a:ext cx="2087137" cy="54933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776C38-FE8C-7263-9EC9-F3B02D7CD6D4}"/>
              </a:ext>
            </a:extLst>
          </p:cNvPr>
          <p:cNvSpPr/>
          <p:nvPr/>
        </p:nvSpPr>
        <p:spPr>
          <a:xfrm>
            <a:off x="7013924" y="746569"/>
            <a:ext cx="5054298" cy="255203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B6B470F-EDEB-CCC8-7044-B8B2FE2D45BD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 rot="5400000">
            <a:off x="7697882" y="3059105"/>
            <a:ext cx="1603691" cy="2082693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1CC5E39-C699-F2E4-C4F4-44ECB7F7DC1D}"/>
              </a:ext>
            </a:extLst>
          </p:cNvPr>
          <p:cNvCxnSpPr>
            <a:cxnSpLocks/>
            <a:stCxn id="17" idx="2"/>
            <a:endCxn id="49" idx="2"/>
          </p:cNvCxnSpPr>
          <p:nvPr/>
        </p:nvCxnSpPr>
        <p:spPr>
          <a:xfrm rot="5400000">
            <a:off x="7201126" y="2930346"/>
            <a:ext cx="2965201" cy="2450691"/>
          </a:xfrm>
          <a:prstGeom prst="bentConnector3">
            <a:avLst>
              <a:gd name="adj1" fmla="val 126513"/>
            </a:avLst>
          </a:prstGeom>
          <a:ln w="85725">
            <a:solidFill>
              <a:srgbClr val="00206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70">
            <a:extLst>
              <a:ext uri="{FF2B5EF4-FFF2-40B4-BE49-F238E27FC236}">
                <a16:creationId xmlns:a16="http://schemas.microsoft.com/office/drawing/2014/main" id="{C71AFECD-4AA6-3B7E-64D9-FF71D437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605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Multi Nominal NB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9A69FF-7C85-05B8-F410-62E84598F56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4957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3E6AC76-6A1B-D0AE-9CAB-52BEF14556E0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Supervisors</a:t>
            </a:r>
            <a:endParaRPr lang="en-LK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BE405AB4-2F4D-06EC-A139-D9BCD271D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109261"/>
              </p:ext>
            </p:extLst>
          </p:nvPr>
        </p:nvGraphicFramePr>
        <p:xfrm>
          <a:off x="458664" y="1556792"/>
          <a:ext cx="11376279" cy="403920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6218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714091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1009802">
                <a:tc>
                  <a:txBody>
                    <a:bodyPr/>
                    <a:lstStyle/>
                    <a:p>
                      <a:pPr algn="ctr"/>
                      <a:endParaRPr lang="en-LK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Ms.Buddima Attanayake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CO-Supervisor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Ms.Narmada Gamage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External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Mr.Darshana Senevirathne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</a:tbl>
          </a:graphicData>
        </a:graphic>
      </p:graphicFrame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E3711A9-44D5-BEAB-DAB8-AF756807D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3000" b="1" dirty="0"/>
              <a:t>KPI definning criteria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Performance – 60%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Competencies (Knowledge,Skills) -20%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Additional Criteria (Seniority and years of service) -20%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3000" b="1" dirty="0"/>
              <a:t>Employee CV details of each employee category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8A25F-E1FF-A6B2-E16B-333F0B2832D9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D4131F-E0FF-0D8E-1CCA-5ADC8E09C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43" y="155679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1700808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8F70DA-31F6-6B36-0F39-27BAF9F9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034"/>
          <a:stretch/>
        </p:blipFill>
        <p:spPr>
          <a:xfrm>
            <a:off x="7248128" y="3429000"/>
            <a:ext cx="4816859" cy="306611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91821-373D-4106-52E2-83E2FE647878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5D5AC-D2D0-B2D3-EC46-E0404B30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" y="188640"/>
            <a:ext cx="5472799" cy="2756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2AAB3-6E51-A6E1-55A7-640E74AA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180297"/>
            <a:ext cx="6851606" cy="31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390-5351-62C7-E60C-C5CA992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511468"/>
            <a:ext cx="12980144" cy="79216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Project</a:t>
            </a:r>
            <a:br>
              <a:rPr lang="en-GB" b="1" dirty="0"/>
            </a:br>
            <a:r>
              <a:rPr lang="en-GB" b="1" dirty="0"/>
              <a:t> Evidence (PP1)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DB328-B2FF-A0DE-9BE1-1C1BE8B5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6"/>
            <a:ext cx="7271369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27EA-3FA7-EA74-83D5-58D9D2A1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8016"/>
            <a:ext cx="6779075" cy="3178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365D0-D022-B0D8-A012-D27EDB3D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1883164"/>
            <a:ext cx="6081519" cy="31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3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42F3-127A-8D3D-A59D-EAA6F87FAA75}"/>
              </a:ext>
            </a:extLst>
          </p:cNvPr>
          <p:cNvSpPr txBox="1">
            <a:spLocks/>
          </p:cNvSpPr>
          <p:nvPr/>
        </p:nvSpPr>
        <p:spPr>
          <a:xfrm>
            <a:off x="3623393" y="165965"/>
            <a:ext cx="12980144" cy="792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GB" b="1" dirty="0"/>
              <a:t>Trained Models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E1371-A0B3-9F66-3DF7-17E1A81BE7F9}"/>
              </a:ext>
            </a:extLst>
          </p:cNvPr>
          <p:cNvSpPr txBox="1"/>
          <p:nvPr/>
        </p:nvSpPr>
        <p:spPr>
          <a:xfrm>
            <a:off x="6384032" y="2505670"/>
            <a:ext cx="5588799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Random Forest Regression</a:t>
            </a:r>
          </a:p>
          <a:p>
            <a:r>
              <a:rPr lang="en-US" b="1" dirty="0">
                <a:solidFill>
                  <a:srgbClr val="C00000"/>
                </a:solidFill>
              </a:rPr>
              <a:t>Accuracy Score:1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4B426-E0D7-22D8-FC98-A997C06AF061}"/>
              </a:ext>
            </a:extLst>
          </p:cNvPr>
          <p:cNvSpPr txBox="1"/>
          <p:nvPr/>
        </p:nvSpPr>
        <p:spPr>
          <a:xfrm>
            <a:off x="191344" y="176697"/>
            <a:ext cx="468052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Decision Tree Regression</a:t>
            </a:r>
          </a:p>
          <a:p>
            <a:r>
              <a:rPr lang="en-GB" b="1" dirty="0">
                <a:solidFill>
                  <a:srgbClr val="C00000"/>
                </a:solidFill>
              </a:rPr>
              <a:t>Accuracy Score : 0.75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9FE7A-11B1-3DC3-EF93-759B7AEC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089395"/>
            <a:ext cx="7896200" cy="276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24041-0565-B6C1-8C6B-A38869515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0" y="1109642"/>
            <a:ext cx="4776863" cy="2857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DE6EA-B410-BB4F-C80C-872D7928D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99" y="2852936"/>
            <a:ext cx="4358115" cy="28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B93E-23ED-1BBC-6849-3B4B7D4D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5120" y="288430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976D-142E-DEC7-C66A-4177610BCFF8}"/>
              </a:ext>
            </a:extLst>
          </p:cNvPr>
          <p:cNvSpPr txBox="1"/>
          <p:nvPr/>
        </p:nvSpPr>
        <p:spPr>
          <a:xfrm>
            <a:off x="263352" y="1484784"/>
            <a:ext cx="11263808" cy="432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[1] A. Anand, "Ijiraset," [Online]. Available: https://www.ijraset.com/research-paper/cv-analysis-using-machine-learning. [Accessed 25 07 2024].</a:t>
            </a:r>
          </a:p>
          <a:p>
            <a:endParaRPr lang="en-GB"/>
          </a:p>
          <a:p>
            <a:r>
              <a:rPr lang="en-GB"/>
              <a:t>[2] V. Jagwani, "Arvix," [Online]. Available: https://arxiv.org/pdf/2307.15752. [Accessed 25 07 2024].</a:t>
            </a:r>
          </a:p>
          <a:p>
            <a:endParaRPr lang="en-GB"/>
          </a:p>
          <a:p>
            <a:r>
              <a:rPr lang="en-GB"/>
              <a:t>[3] H. A. Purba, "Research Gate," [Online]. Available: https://www.researchgate.net/publication/344493860_KEY_PERFORMANCE_INDICATORS_A_SYSTEMATIC_LITERATURE_REVIEW. [Accessed 26 07 2024].</a:t>
            </a:r>
          </a:p>
          <a:p>
            <a:endParaRPr lang="en-GB"/>
          </a:p>
          <a:p>
            <a:r>
              <a:rPr lang="en-GB"/>
              <a:t>[4] L. Pinilla, "MDPI," [Online]. Available: https://www.mdpi.com/2071-1050/12/15/5977. [Accessed 27 07 2024].</a:t>
            </a:r>
          </a:p>
          <a:p>
            <a:endParaRPr lang="en-GB"/>
          </a:p>
          <a:p>
            <a:r>
              <a:rPr lang="en-GB"/>
              <a:t>[5] MAGA, "MAGA," [Online]. Available: https://www.maga.lk/. [Accessed 24 07 2024].</a:t>
            </a:r>
          </a:p>
          <a:p>
            <a:endParaRPr lang="en-GB"/>
          </a:p>
          <a:p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47C15-7739-0560-72E1-D9E1F53C86C0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DACD4844-340D-48FF-0F0D-847D79D55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229" y="4736174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11" y="162208"/>
            <a:ext cx="10363200" cy="1362075"/>
          </a:xfrm>
        </p:spPr>
        <p:txBody>
          <a:bodyPr/>
          <a:lstStyle/>
          <a:p>
            <a:r>
              <a:rPr lang="en-US"/>
              <a:t>IT21069840|Devashika R.P.P.A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980" y="660186"/>
            <a:ext cx="6645084" cy="864097"/>
          </a:xfrm>
        </p:spPr>
        <p:txBody>
          <a:bodyPr>
            <a:normAutofit/>
          </a:bodyPr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71DA6-86E5-F566-F0E8-D5B6CA58989D}"/>
              </a:ext>
            </a:extLst>
          </p:cNvPr>
          <p:cNvSpPr txBox="1"/>
          <p:nvPr/>
        </p:nvSpPr>
        <p:spPr>
          <a:xfrm>
            <a:off x="839416" y="3284984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Employee Allocation and Optimization.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standing in front of a desk&#10;&#10;Description automatically generated">
            <a:extLst>
              <a:ext uri="{FF2B5EF4-FFF2-40B4-BE49-F238E27FC236}">
                <a16:creationId xmlns:a16="http://schemas.microsoft.com/office/drawing/2014/main" id="{22D2F4A5-B123-8925-9114-604288ED62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4" t="11883" r="31845" b="52100"/>
          <a:stretch/>
        </p:blipFill>
        <p:spPr>
          <a:xfrm>
            <a:off x="9912424" y="79987"/>
            <a:ext cx="2207568" cy="2484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A2732499-D12B-7B81-ABC7-69E9334D3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2420888"/>
            <a:ext cx="6871320" cy="5181600"/>
          </a:xfrm>
        </p:spPr>
        <p:txBody>
          <a:bodyPr/>
          <a:lstStyle/>
          <a:p>
            <a:pPr marL="0" indent="0" algn="just">
              <a:buNone/>
            </a:pPr>
            <a:r>
              <a:rPr lang="en-GB" b="1" dirty="0"/>
              <a:t>“How can employee allocation by project managers, which is often based on experience, be improved to reduce inefficiencies and address employee management issues? "</a:t>
            </a:r>
            <a:endParaRPr lang="en-LK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0570C-A337-01C0-374B-7E6DFE95DD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5" name="Picture 4" descr="A cartoon character leaning on a magnifying glass&#10;&#10;Description automatically generated">
            <a:extLst>
              <a:ext uri="{FF2B5EF4-FFF2-40B4-BE49-F238E27FC236}">
                <a16:creationId xmlns:a16="http://schemas.microsoft.com/office/drawing/2014/main" id="{62368022-B598-A8F5-3336-2BFDA755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7248128" y="1794929"/>
            <a:ext cx="4943872" cy="3746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19044E5-53F1-EEAE-C4F1-3096EEF4F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287C-A5FA-5D93-694F-C2E9D5E8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FD7B-71F2-BE91-919D-6E41BBF2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4" name="Google Shape;1081;p36">
            <a:extLst>
              <a:ext uri="{FF2B5EF4-FFF2-40B4-BE49-F238E27FC236}">
                <a16:creationId xmlns:a16="http://schemas.microsoft.com/office/drawing/2014/main" id="{1A105597-5E02-88DE-3660-F27687B3DF3C}"/>
              </a:ext>
            </a:extLst>
          </p:cNvPr>
          <p:cNvSpPr/>
          <p:nvPr/>
        </p:nvSpPr>
        <p:spPr>
          <a:xfrm>
            <a:off x="-1320824" y="295427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1085;p36">
            <a:extLst>
              <a:ext uri="{FF2B5EF4-FFF2-40B4-BE49-F238E27FC236}">
                <a16:creationId xmlns:a16="http://schemas.microsoft.com/office/drawing/2014/main" id="{13791500-9BE8-7F8E-D129-B996517483EB}"/>
              </a:ext>
            </a:extLst>
          </p:cNvPr>
          <p:cNvSpPr txBox="1"/>
          <p:nvPr/>
        </p:nvSpPr>
        <p:spPr>
          <a:xfrm>
            <a:off x="137930" y="620688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46" name="Google Shape;1086;p36">
            <a:extLst>
              <a:ext uri="{FF2B5EF4-FFF2-40B4-BE49-F238E27FC236}">
                <a16:creationId xmlns:a16="http://schemas.microsoft.com/office/drawing/2014/main" id="{B432C03C-232D-EE72-2004-81A6DB9A25D6}"/>
              </a:ext>
            </a:extLst>
          </p:cNvPr>
          <p:cNvSpPr txBox="1"/>
          <p:nvPr/>
        </p:nvSpPr>
        <p:spPr>
          <a:xfrm>
            <a:off x="4850" y="2120236"/>
            <a:ext cx="443496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“Develop a systematic approach for allocating employees to categorized construction projects using Key Performance Indicators (KPIs) to improve project efficiency and outcomes.”</a:t>
            </a:r>
          </a:p>
        </p:txBody>
      </p:sp>
      <p:grpSp>
        <p:nvGrpSpPr>
          <p:cNvPr id="47" name="Google Shape;426;p12">
            <a:extLst>
              <a:ext uri="{FF2B5EF4-FFF2-40B4-BE49-F238E27FC236}">
                <a16:creationId xmlns:a16="http://schemas.microsoft.com/office/drawing/2014/main" id="{41B05E88-2770-25C0-4036-9090639BBC0A}"/>
              </a:ext>
            </a:extLst>
          </p:cNvPr>
          <p:cNvGrpSpPr/>
          <p:nvPr/>
        </p:nvGrpSpPr>
        <p:grpSpPr>
          <a:xfrm rot="-5400000">
            <a:off x="8041418" y="-2593792"/>
            <a:ext cx="1485085" cy="6816083"/>
            <a:chOff x="0" y="0"/>
            <a:chExt cx="3304540" cy="23737604"/>
          </a:xfrm>
        </p:grpSpPr>
        <p:sp>
          <p:nvSpPr>
            <p:cNvPr id="48" name="Google Shape;427;p12">
              <a:extLst>
                <a:ext uri="{FF2B5EF4-FFF2-40B4-BE49-F238E27FC236}">
                  <a16:creationId xmlns:a16="http://schemas.microsoft.com/office/drawing/2014/main" id="{17A4D3AA-94A6-A182-2BFA-9AAA3BCE871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Google Shape;428;p12">
              <a:extLst>
                <a:ext uri="{FF2B5EF4-FFF2-40B4-BE49-F238E27FC236}">
                  <a16:creationId xmlns:a16="http://schemas.microsoft.com/office/drawing/2014/main" id="{38B64620-A5A7-2D77-A751-13073592461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Google Shape;429;p12">
            <a:extLst>
              <a:ext uri="{FF2B5EF4-FFF2-40B4-BE49-F238E27FC236}">
                <a16:creationId xmlns:a16="http://schemas.microsoft.com/office/drawing/2014/main" id="{BE331E44-876D-743E-CC8C-F1DB17F52F0B}"/>
              </a:ext>
            </a:extLst>
          </p:cNvPr>
          <p:cNvSpPr txBox="1"/>
          <p:nvPr/>
        </p:nvSpPr>
        <p:spPr>
          <a:xfrm>
            <a:off x="5879976" y="227263"/>
            <a:ext cx="6924022" cy="118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Gather outcomes of component 1 and 2 </a:t>
            </a:r>
          </a:p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such as project categorization result and generated KPI.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5" name="Google Shape;426;p12">
            <a:extLst>
              <a:ext uri="{FF2B5EF4-FFF2-40B4-BE49-F238E27FC236}">
                <a16:creationId xmlns:a16="http://schemas.microsoft.com/office/drawing/2014/main" id="{C2A6D034-E2C6-35F6-D043-FB889A020F4C}"/>
              </a:ext>
            </a:extLst>
          </p:cNvPr>
          <p:cNvGrpSpPr/>
          <p:nvPr/>
        </p:nvGrpSpPr>
        <p:grpSpPr>
          <a:xfrm rot="-5400000">
            <a:off x="8041418" y="-1036699"/>
            <a:ext cx="1485085" cy="6816083"/>
            <a:chOff x="0" y="0"/>
            <a:chExt cx="3304540" cy="23737604"/>
          </a:xfrm>
        </p:grpSpPr>
        <p:sp>
          <p:nvSpPr>
            <p:cNvPr id="56" name="Google Shape;427;p12">
              <a:extLst>
                <a:ext uri="{FF2B5EF4-FFF2-40B4-BE49-F238E27FC236}">
                  <a16:creationId xmlns:a16="http://schemas.microsoft.com/office/drawing/2014/main" id="{D02C407C-6875-82A6-E512-5197E613FDC7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Google Shape;428;p12">
              <a:extLst>
                <a:ext uri="{FF2B5EF4-FFF2-40B4-BE49-F238E27FC236}">
                  <a16:creationId xmlns:a16="http://schemas.microsoft.com/office/drawing/2014/main" id="{A378109E-34B8-2D0A-BB32-30507CC679A2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Google Shape;429;p12">
            <a:extLst>
              <a:ext uri="{FF2B5EF4-FFF2-40B4-BE49-F238E27FC236}">
                <a16:creationId xmlns:a16="http://schemas.microsoft.com/office/drawing/2014/main" id="{9929560F-9CCF-9C2C-B961-4E1FA0265161}"/>
              </a:ext>
            </a:extLst>
          </p:cNvPr>
          <p:cNvSpPr txBox="1"/>
          <p:nvPr/>
        </p:nvSpPr>
        <p:spPr>
          <a:xfrm>
            <a:off x="5879976" y="1918579"/>
            <a:ext cx="6924022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Develop a model for matching employees to </a:t>
            </a:r>
          </a:p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projects using the identified KPIs.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9" name="Google Shape;426;p12">
            <a:extLst>
              <a:ext uri="{FF2B5EF4-FFF2-40B4-BE49-F238E27FC236}">
                <a16:creationId xmlns:a16="http://schemas.microsoft.com/office/drawing/2014/main" id="{040F6B3D-2677-6307-8429-9B725889EFCB}"/>
              </a:ext>
            </a:extLst>
          </p:cNvPr>
          <p:cNvGrpSpPr/>
          <p:nvPr/>
        </p:nvGrpSpPr>
        <p:grpSpPr>
          <a:xfrm rot="-5400000">
            <a:off x="8041420" y="547481"/>
            <a:ext cx="1485085" cy="6816083"/>
            <a:chOff x="0" y="0"/>
            <a:chExt cx="3304540" cy="23737604"/>
          </a:xfrm>
        </p:grpSpPr>
        <p:sp>
          <p:nvSpPr>
            <p:cNvPr id="60" name="Google Shape;427;p12">
              <a:extLst>
                <a:ext uri="{FF2B5EF4-FFF2-40B4-BE49-F238E27FC236}">
                  <a16:creationId xmlns:a16="http://schemas.microsoft.com/office/drawing/2014/main" id="{A55DCD28-9B83-B3C3-B3FD-677FF2940BF9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Google Shape;428;p12">
              <a:extLst>
                <a:ext uri="{FF2B5EF4-FFF2-40B4-BE49-F238E27FC236}">
                  <a16:creationId xmlns:a16="http://schemas.microsoft.com/office/drawing/2014/main" id="{6053F2C4-7D23-62BC-43C5-EB2549425C7F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C011622-05C5-A71C-3DD2-EE2716425678}"/>
              </a:ext>
            </a:extLst>
          </p:cNvPr>
          <p:cNvSpPr txBox="1"/>
          <p:nvPr/>
        </p:nvSpPr>
        <p:spPr>
          <a:xfrm>
            <a:off x="5783334" y="3645028"/>
            <a:ext cx="7117306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Optimize the outcome of this component</a:t>
            </a:r>
          </a:p>
        </p:txBody>
      </p:sp>
      <p:grpSp>
        <p:nvGrpSpPr>
          <p:cNvPr id="64" name="Google Shape;426;p12">
            <a:extLst>
              <a:ext uri="{FF2B5EF4-FFF2-40B4-BE49-F238E27FC236}">
                <a16:creationId xmlns:a16="http://schemas.microsoft.com/office/drawing/2014/main" id="{FD0D5CFA-651C-34E0-D855-73B7D5F2C3E2}"/>
              </a:ext>
            </a:extLst>
          </p:cNvPr>
          <p:cNvGrpSpPr/>
          <p:nvPr/>
        </p:nvGrpSpPr>
        <p:grpSpPr>
          <a:xfrm rot="-5400000">
            <a:off x="8041420" y="2158739"/>
            <a:ext cx="1485085" cy="6816083"/>
            <a:chOff x="0" y="0"/>
            <a:chExt cx="3304540" cy="23737604"/>
          </a:xfrm>
        </p:grpSpPr>
        <p:sp>
          <p:nvSpPr>
            <p:cNvPr id="65" name="Google Shape;427;p12">
              <a:extLst>
                <a:ext uri="{FF2B5EF4-FFF2-40B4-BE49-F238E27FC236}">
                  <a16:creationId xmlns:a16="http://schemas.microsoft.com/office/drawing/2014/main" id="{C837CC7A-35CD-1DE7-6EDA-256663E52B7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Google Shape;428;p12">
              <a:extLst>
                <a:ext uri="{FF2B5EF4-FFF2-40B4-BE49-F238E27FC236}">
                  <a16:creationId xmlns:a16="http://schemas.microsoft.com/office/drawing/2014/main" id="{9073F97C-29DE-E8A1-7681-A58DC8DD703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9455-0BDE-9588-0810-8C68ADDDE11C}"/>
              </a:ext>
            </a:extLst>
          </p:cNvPr>
          <p:cNvSpPr txBox="1"/>
          <p:nvPr/>
        </p:nvSpPr>
        <p:spPr>
          <a:xfrm>
            <a:off x="5783334" y="5092363"/>
            <a:ext cx="7117306" cy="9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Validate the model with historical data and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real-world scenarios.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2DFE74-04A7-691C-5CAF-E58E71DE6F4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82027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4" y="66974"/>
            <a:ext cx="13835901" cy="907849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450283" y="22394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137555" y="225799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52184" y="226200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480376" y="2262007"/>
            <a:ext cx="138721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817173" y="221637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97558" y="22382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367808" y="1177781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855640" y="1422212"/>
            <a:ext cx="1322892" cy="63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Web Application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9408368" y="1109691"/>
            <a:ext cx="1470331" cy="9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Employee allocation and 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optimization</a:t>
            </a:r>
            <a:endParaRPr lang="en-US"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6096000" y="114769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KPI-based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722012" y="112474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Employee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4439816" y="284833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129541" y="282733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52184" y="283848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480376" y="284747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817173" y="281375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lang="en-US"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4439816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135075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55424" y="34401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480376" y="344810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817173" y="3414374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BuildTrend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443981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13380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52184" y="4045483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480376" y="40562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817173" y="4022568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4439816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6139925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7752183" y="462581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9480376" y="464595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817173" y="461223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681075" y="4104104"/>
            <a:ext cx="17093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lang="en-US" sz="1400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443981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13380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59367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480376" y="523448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817173" y="5200755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19336" y="52143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346806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38;p10">
            <a:extLst>
              <a:ext uri="{FF2B5EF4-FFF2-40B4-BE49-F238E27FC236}">
                <a16:creationId xmlns:a16="http://schemas.microsoft.com/office/drawing/2014/main" id="{102716A5-3591-F423-01CD-8B8B7AB53A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23160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288997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9280" y="353528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07904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4639" y="28856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621" y="293023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952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1173" y="411368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9683" y="468356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90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8600" y="290969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2689" y="35198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89" y="34774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6131" y="23243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588" y="40505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2689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036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64595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9080" y="52410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240" y="5275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683" y="526837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3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Devashika R.P.P.A. |   24-25J-018</a:t>
            </a:r>
          </a:p>
        </p:txBody>
      </p:sp>
      <p:pic>
        <p:nvPicPr>
          <p:cNvPr id="22" name="Google Shape;338;p10">
            <a:extLst>
              <a:ext uri="{FF2B5EF4-FFF2-40B4-BE49-F238E27FC236}">
                <a16:creationId xmlns:a16="http://schemas.microsoft.com/office/drawing/2014/main" id="{C2F057A2-4CCC-40DC-5114-4A745F224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0501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38;p10">
            <a:extLst>
              <a:ext uri="{FF2B5EF4-FFF2-40B4-BE49-F238E27FC236}">
                <a16:creationId xmlns:a16="http://schemas.microsoft.com/office/drawing/2014/main" id="{E95E621F-8090-C252-DCEB-B0A6C0B7B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120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59;p10">
            <a:extLst>
              <a:ext uri="{FF2B5EF4-FFF2-40B4-BE49-F238E27FC236}">
                <a16:creationId xmlns:a16="http://schemas.microsoft.com/office/drawing/2014/main" id="{D267F9E4-C306-45DF-B1FA-AD4C2B3819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9015" y="349406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59;p10">
            <a:extLst>
              <a:ext uri="{FF2B5EF4-FFF2-40B4-BE49-F238E27FC236}">
                <a16:creationId xmlns:a16="http://schemas.microsoft.com/office/drawing/2014/main" id="{1214B4EB-A404-6F98-67E2-25EDD74370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6240" y="2918000"/>
            <a:ext cx="373089" cy="36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67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F59831-A0E7-EF33-B560-80A5DDAE1EE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28D86D-BBC2-1A71-F8B2-42A44AE01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995B97-C17A-3978-35DF-3E2927BED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F91B13-E9EA-72F7-A100-4B7EB66EC8E0}"/>
              </a:ext>
            </a:extLst>
          </p:cNvPr>
          <p:cNvSpPr txBox="1">
            <a:spLocks/>
          </p:cNvSpPr>
          <p:nvPr/>
        </p:nvSpPr>
        <p:spPr>
          <a:xfrm>
            <a:off x="-897227" y="74756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5D88CF5B-8004-7103-C163-B3E4F6CDF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2148" y="0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4533516-BCA7-EDCC-3025-F86F870B9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4A86D01-F9A2-4163-9209-97DB51EA7627}"/>
              </a:ext>
            </a:extLst>
          </p:cNvPr>
          <p:cNvSpPr txBox="1">
            <a:spLocks/>
          </p:cNvSpPr>
          <p:nvPr/>
        </p:nvSpPr>
        <p:spPr>
          <a:xfrm>
            <a:off x="275553" y="3556872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Technologies</a:t>
            </a:r>
            <a:endParaRPr lang="en-LK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1CF9-ECCD-7A45-1557-E9EB7FC0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7345" y="84741"/>
            <a:ext cx="11684000" cy="792162"/>
          </a:xfrm>
        </p:spPr>
        <p:txBody>
          <a:bodyPr/>
          <a:lstStyle/>
          <a:p>
            <a:r>
              <a:rPr lang="en-LK" b="1" dirty="0"/>
              <a:t>Evidences</a:t>
            </a:r>
          </a:p>
        </p:txBody>
      </p:sp>
      <p:pic>
        <p:nvPicPr>
          <p:cNvPr id="13" name="Picture 12" descr="A blue truck next to a building&#10;&#10;Description automatically generated">
            <a:extLst>
              <a:ext uri="{FF2B5EF4-FFF2-40B4-BE49-F238E27FC236}">
                <a16:creationId xmlns:a16="http://schemas.microsoft.com/office/drawing/2014/main" id="{AA5F2455-0374-07DD-5E26-E1B4D1936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" y="1305400"/>
            <a:ext cx="3075806" cy="4101075"/>
          </a:xfrm>
          <a:prstGeom prst="rect">
            <a:avLst/>
          </a:prstGeom>
        </p:spPr>
      </p:pic>
      <p:pic>
        <p:nvPicPr>
          <p:cNvPr id="15" name="Picture 14" descr="A white paper with black text on it&#10;&#10;Description automatically generated">
            <a:extLst>
              <a:ext uri="{FF2B5EF4-FFF2-40B4-BE49-F238E27FC236}">
                <a16:creationId xmlns:a16="http://schemas.microsoft.com/office/drawing/2014/main" id="{74EA8F64-3DE0-6C12-9A9E-5B16EF1B35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60" y="62789"/>
            <a:ext cx="4932040" cy="3699030"/>
          </a:xfrm>
          <a:prstGeom prst="rect">
            <a:avLst/>
          </a:prstGeom>
        </p:spPr>
      </p:pic>
      <p:pic>
        <p:nvPicPr>
          <p:cNvPr id="17" name="Picture 1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C056E6-7C31-BB02-386C-9C571D6BD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62" y="927702"/>
            <a:ext cx="3695104" cy="2771328"/>
          </a:xfrm>
          <a:prstGeom prst="rect">
            <a:avLst/>
          </a:prstGeom>
        </p:spPr>
      </p:pic>
      <p:pic>
        <p:nvPicPr>
          <p:cNvPr id="19" name="Picture 18" descr="A group of people sitting at a table in a room&#10;&#10;Description automatically generated">
            <a:extLst>
              <a:ext uri="{FF2B5EF4-FFF2-40B4-BE49-F238E27FC236}">
                <a16:creationId xmlns:a16="http://schemas.microsoft.com/office/drawing/2014/main" id="{F115F1C4-D448-F7B3-0C5A-906A49AA9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02" y="3817637"/>
            <a:ext cx="3451920" cy="2588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BC0AFF-0B07-6419-BBF9-AFE5B5656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798" y="3886223"/>
            <a:ext cx="4986866" cy="2927153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7290AE-39F9-AECD-B25A-62E871ED92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" y="160812"/>
            <a:ext cx="928542" cy="7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" y="124345"/>
            <a:ext cx="468052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270F9-653B-EC09-CEE5-48121B19A8D3}"/>
              </a:ext>
            </a:extLst>
          </p:cNvPr>
          <p:cNvSpPr txBox="1"/>
          <p:nvPr/>
        </p:nvSpPr>
        <p:spPr>
          <a:xfrm>
            <a:off x="973655" y="4805002"/>
            <a:ext cx="3901319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Matching the KPI with Project Categorization Results</a:t>
            </a:r>
          </a:p>
          <a:p>
            <a:pPr algn="ctr"/>
            <a:endParaRPr lang="en-LK" b="1">
              <a:solidFill>
                <a:schemeClr val="bg1"/>
              </a:solidFill>
            </a:endParaRPr>
          </a:p>
          <a:p>
            <a:pPr algn="ctr"/>
            <a:endParaRPr lang="en-LK" b="1">
              <a:solidFill>
                <a:schemeClr val="bg1"/>
              </a:solidFill>
            </a:endParaRPr>
          </a:p>
        </p:txBody>
      </p:sp>
      <p:pic>
        <p:nvPicPr>
          <p:cNvPr id="5" name="Picture 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EC73D606-0F63-3B4D-EA9D-5F0D9127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2" y="5189735"/>
            <a:ext cx="707861" cy="7078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5624F1-5981-6C57-13EF-275CC99D30BB}"/>
              </a:ext>
            </a:extLst>
          </p:cNvPr>
          <p:cNvSpPr txBox="1"/>
          <p:nvPr/>
        </p:nvSpPr>
        <p:spPr>
          <a:xfrm>
            <a:off x="7447201" y="5403159"/>
            <a:ext cx="4066357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Suggestions of the employee IDs in order to select as per the requirement</a:t>
            </a:r>
          </a:p>
        </p:txBody>
      </p:sp>
      <p:pic>
        <p:nvPicPr>
          <p:cNvPr id="26" name="Picture 25" descr="A wooden box with a message&#10;&#10;Description automatically generated">
            <a:extLst>
              <a:ext uri="{FF2B5EF4-FFF2-40B4-BE49-F238E27FC236}">
                <a16:creationId xmlns:a16="http://schemas.microsoft.com/office/drawing/2014/main" id="{17D15837-1BD0-FE91-962E-56FE7703F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249" y="6005327"/>
            <a:ext cx="859572" cy="5730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2CF794-965C-75FC-6E29-072B2757ED1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4" name="Picture 3" descr="A red arrow pointing up&#10;&#10;Description automatically generated">
            <a:extLst>
              <a:ext uri="{FF2B5EF4-FFF2-40B4-BE49-F238E27FC236}">
                <a16:creationId xmlns:a16="http://schemas.microsoft.com/office/drawing/2014/main" id="{BB34C828-E4DD-37E0-E32A-CF52CFF2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3226037" y="2419017"/>
            <a:ext cx="796263" cy="80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4ED45-247F-43C7-15E0-9EC4D485A1C5}"/>
              </a:ext>
            </a:extLst>
          </p:cNvPr>
          <p:cNvSpPr txBox="1"/>
          <p:nvPr/>
        </p:nvSpPr>
        <p:spPr>
          <a:xfrm>
            <a:off x="2452363" y="1762119"/>
            <a:ext cx="1785252" cy="1754326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KPI Value as a Percentage</a:t>
            </a:r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120B92-BD2A-AFEA-AF25-94FD0228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5662" y="1340768"/>
            <a:ext cx="1218616" cy="1298514"/>
          </a:xfrm>
          <a:prstGeom prst="rect">
            <a:avLst/>
          </a:prstGeom>
        </p:spPr>
      </p:pic>
      <p:pic>
        <p:nvPicPr>
          <p:cNvPr id="11" name="Picture 10" descr="A red arrow with white text&#10;&#10;Description automatically generated">
            <a:extLst>
              <a:ext uri="{FF2B5EF4-FFF2-40B4-BE49-F238E27FC236}">
                <a16:creationId xmlns:a16="http://schemas.microsoft.com/office/drawing/2014/main" id="{446A631B-674E-A1AB-26EA-BBE4841EC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56244" y="635108"/>
            <a:ext cx="1516115" cy="1114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76BC7-F7A3-65A0-7E36-F399250B1C69}"/>
              </a:ext>
            </a:extLst>
          </p:cNvPr>
          <p:cNvSpPr txBox="1"/>
          <p:nvPr/>
        </p:nvSpPr>
        <p:spPr>
          <a:xfrm>
            <a:off x="5716331" y="424638"/>
            <a:ext cx="5422707" cy="224676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9F9BA6-76AD-4276-787C-0E2FD93CD4C2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H="1">
            <a:off x="973655" y="1990025"/>
            <a:ext cx="4510627" cy="3415138"/>
          </a:xfrm>
          <a:prstGeom prst="bentConnector5">
            <a:avLst>
              <a:gd name="adj1" fmla="val -2077"/>
              <a:gd name="adj2" fmla="val -29166"/>
              <a:gd name="adj3" fmla="val 116367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5250999-6E1B-6F62-D61F-E5336FE9B407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5400000">
            <a:off x="2816783" y="2746815"/>
            <a:ext cx="2165716" cy="1950659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F6FF1BF-C82A-4E9F-7157-24F183E539CA}"/>
              </a:ext>
            </a:extLst>
          </p:cNvPr>
          <p:cNvCxnSpPr>
            <a:stCxn id="3" idx="2"/>
            <a:endCxn id="25" idx="1"/>
          </p:cNvCxnSpPr>
          <p:nvPr/>
        </p:nvCxnSpPr>
        <p:spPr>
          <a:xfrm rot="5400000" flipH="1" flipV="1">
            <a:off x="5115506" y="3673633"/>
            <a:ext cx="140503" cy="4522886"/>
          </a:xfrm>
          <a:prstGeom prst="bentConnector4">
            <a:avLst>
              <a:gd name="adj1" fmla="val -162701"/>
              <a:gd name="adj2" fmla="val 71564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16725A73-9294-F402-CAF5-B34E369AE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526619" y="3168820"/>
            <a:ext cx="737491" cy="73749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353A03-B0DF-876F-30A4-01E156B7908E}"/>
              </a:ext>
            </a:extLst>
          </p:cNvPr>
          <p:cNvSpPr txBox="1"/>
          <p:nvPr/>
        </p:nvSpPr>
        <p:spPr>
          <a:xfrm>
            <a:off x="10000878" y="3770553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58" name="Picture 5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474DA1C4-E0A4-0A48-787C-BAE67330A0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278731" y="2942617"/>
            <a:ext cx="1189895" cy="1189895"/>
          </a:xfrm>
          <a:prstGeom prst="rect">
            <a:avLst/>
          </a:prstGeom>
        </p:spPr>
      </p:pic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9B270C2-D53C-FDE1-41F9-15B58F7D4627}"/>
              </a:ext>
            </a:extLst>
          </p:cNvPr>
          <p:cNvCxnSpPr>
            <a:stCxn id="25" idx="0"/>
            <a:endCxn id="58" idx="2"/>
          </p:cNvCxnSpPr>
          <p:nvPr/>
        </p:nvCxnSpPr>
        <p:spPr>
          <a:xfrm rot="16200000" flipV="1">
            <a:off x="8041705" y="3964487"/>
            <a:ext cx="1270651" cy="160670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BB31A7F-3AF4-70D6-8887-3F6DB7E6FF08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8468626" y="3537565"/>
            <a:ext cx="2057993" cy="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  <a:endParaRPr lang="en-GB" sz="32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LK" sz="3200" u="sng" dirty="0"/>
          </a:p>
          <a:p>
            <a:endParaRPr lang="en-US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622E5-3B03-7C8B-BA3B-839A54E935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23471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99" y="1629418"/>
            <a:ext cx="11684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Number of employees worked in certain projects.</a:t>
            </a:r>
            <a:endParaRPr lang="en-LK" sz="2800" b="1" kern="100" dirty="0">
              <a:ea typeface="Aptos" panose="020B0004020202020204" pitchFamily="34" charset="0"/>
              <a:cs typeface="Iskoola Pota" panose="020B0502040204020203" pitchFamily="34" charset="77"/>
            </a:endParaRP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Employee categories required for different projects.</a:t>
            </a:r>
            <a:endParaRPr lang="en-LK" sz="2800" b="1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8" name="Picture 7" descr="A group of hands holding devices&#10;&#10;Description automatically generated">
            <a:extLst>
              <a:ext uri="{FF2B5EF4-FFF2-40B4-BE49-F238E27FC236}">
                <a16:creationId xmlns:a16="http://schemas.microsoft.com/office/drawing/2014/main" id="{B2A1D80F-3470-A533-3624-CBB7DADB3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6688" y="4299952"/>
            <a:ext cx="3162910" cy="2138661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F0AD11A-2BBB-CFAA-0377-331563B18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381" y="142436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LK" b="1" dirty="0"/>
              <a:t>Current Progress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12A014-70A4-7F11-4D98-341FD89B0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305139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50E5917-AD41-CEB5-6E7C-F32BBD82A4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0950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C462E-B35D-11EB-9C26-01E6AC9FFB5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CF3C52F-FD7E-A766-FCD6-FCB5E313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80979"/>
            <a:ext cx="5359152" cy="1526975"/>
          </a:xfrm>
          <a:prstGeom prst="rect">
            <a:avLst/>
          </a:prstGeom>
        </p:spPr>
      </p:pic>
      <p:pic>
        <p:nvPicPr>
          <p:cNvPr id="9" name="Picture 8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587DF57-1F9E-3226-2D74-5F47F0574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536076"/>
            <a:ext cx="9072476" cy="1584176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65EBAE8-011B-0B89-01D4-574F22E8B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830308"/>
            <a:ext cx="9363173" cy="15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3D7E6-1837-C2C6-A011-FB248732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85CC-A239-987A-78CD-79FA0DEB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080" y="188640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F2BD1-DCF5-D4FF-4C94-6F58EC60827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5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E0323A87-B83F-F4EC-158E-BC3185A4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81" y="30720"/>
            <a:ext cx="6641477" cy="2112792"/>
          </a:xfrm>
          <a:prstGeom prst="rect">
            <a:avLst/>
          </a:prstGeom>
        </p:spPr>
      </p:pic>
      <p:pic>
        <p:nvPicPr>
          <p:cNvPr id="9" name="Picture 8" descr="A graph showing a line of orange lines&#10;&#10;AI-generated content may be incorrect.">
            <a:extLst>
              <a:ext uri="{FF2B5EF4-FFF2-40B4-BE49-F238E27FC236}">
                <a16:creationId xmlns:a16="http://schemas.microsoft.com/office/drawing/2014/main" id="{5ACCCB45-3F9C-9DB3-FACD-3D60D703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2158108"/>
            <a:ext cx="6351636" cy="2030123"/>
          </a:xfrm>
          <a:prstGeom prst="rect">
            <a:avLst/>
          </a:prstGeom>
        </p:spPr>
      </p:pic>
      <p:pic>
        <p:nvPicPr>
          <p:cNvPr id="11" name="Picture 10" descr="A graph showing a line&#10;&#10;AI-generated content may be incorrect.">
            <a:extLst>
              <a:ext uri="{FF2B5EF4-FFF2-40B4-BE49-F238E27FC236}">
                <a16:creationId xmlns:a16="http://schemas.microsoft.com/office/drawing/2014/main" id="{8D0E1A09-17E0-7CD0-5549-1D0340DD8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4149080"/>
            <a:ext cx="6816050" cy="21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6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1838-A316-F2F8-B21F-F4AC5AB7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EDCC-AD8A-FDE9-B19C-5CD53EAC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080" y="188640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DEFDEA-F5B4-4C7D-5D76-51E3BD90236D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A68D7F4-C258-D757-DB11-53B49121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12" y="260648"/>
            <a:ext cx="7835017" cy="2773503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35443185-836B-E9D8-CD27-9C6A958DE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924944"/>
            <a:ext cx="816050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LK"/>
              <a:t>Future Progress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70AC27F-9651-199C-04D8-BDF27448D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408047"/>
              </p:ext>
            </p:extLst>
          </p:nvPr>
        </p:nvGraphicFramePr>
        <p:xfrm>
          <a:off x="4766736" y="273053"/>
          <a:ext cx="6815667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52D37DE-37F2-B2BE-D817-65DECD9DEFD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5068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REFERENCES</a:t>
            </a:r>
            <a:endParaRPr lang="en-LK" b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1699AB9-3638-D764-A796-21CC619E2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32497"/>
              </p:ext>
            </p:extLst>
          </p:nvPr>
        </p:nvGraphicFramePr>
        <p:xfrm>
          <a:off x="304800" y="1484784"/>
          <a:ext cx="11684000" cy="4464496"/>
        </p:xfrm>
        <a:graphic>
          <a:graphicData uri="http://schemas.openxmlformats.org/drawingml/2006/table">
            <a:tbl>
              <a:tblPr firstRow="1" firstCol="1" bandRow="1"/>
              <a:tblGrid>
                <a:gridCol w="116840">
                  <a:extLst>
                    <a:ext uri="{9D8B030D-6E8A-4147-A177-3AD203B41FA5}">
                      <a16:colId xmlns:a16="http://schemas.microsoft.com/office/drawing/2014/main" val="1897863548"/>
                    </a:ext>
                  </a:extLst>
                </a:gridCol>
                <a:gridCol w="11567160">
                  <a:extLst>
                    <a:ext uri="{9D8B030D-6E8A-4147-A177-3AD203B41FA5}">
                      <a16:colId xmlns:a16="http://schemas.microsoft.com/office/drawing/2014/main" val="2358498198"/>
                    </a:ext>
                  </a:extLst>
                </a:gridCol>
              </a:tblGrid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TaskTag, "MEDIUM," [Online]. Available: https://tasktagapp.medium.com/resource-allocation-in-construction-strategies-for-optimal-performance-e05bf5270b00.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70049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[2]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K.-L. Lin, "researchgate," [Online]. Available: https://www.researchgate.net/publication/245298399_Human_Resource_Allocation_for_Remote_Construction_Projects.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423101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[3]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"MAGA," [Online]. Available: https://www.maga.lk/. [Accessed 15 6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14326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J. Amin and Hafnidar A. Rani, "researchgate," [Online]. Available: https://www.researchgate.net/publication/380537686_Optimizing_Human_Resource_Allocation_in_Construction_Projects_A_Case_Study. [Accessed 3 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07823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887BEE6-8773-C429-5A0F-FB20432E0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76" y="6383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580" y="174022"/>
            <a:ext cx="10363200" cy="1362075"/>
          </a:xfrm>
        </p:spPr>
        <p:txBody>
          <a:bodyPr/>
          <a:lstStyle/>
          <a:p>
            <a:r>
              <a:rPr lang="en-US"/>
              <a:t>IT21270956|Munagama m.k.h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688" y="30389"/>
            <a:ext cx="6069020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AD4DE-34C8-1EEE-926E-5342CD87A398}"/>
              </a:ext>
            </a:extLst>
          </p:cNvPr>
          <p:cNvSpPr txBox="1"/>
          <p:nvPr/>
        </p:nvSpPr>
        <p:spPr>
          <a:xfrm>
            <a:off x="1139645" y="3068960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Labor, cost and timeline prediction.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6E233E7-CD06-9BD1-9405-F71075AA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59" y="62373"/>
            <a:ext cx="2082617" cy="2358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C3F4278-CD83-D7E0-58FF-8B52562A3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58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D8B89-4B6D-D980-2B61-E44F630E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Introduction</a:t>
            </a:r>
            <a:endParaRPr lang="en-L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0104B-340D-9C9E-CBE5-82ECE8EE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82"/>
            <a:ext cx="11684000" cy="5181600"/>
          </a:xfrm>
        </p:spPr>
        <p:txBody>
          <a:bodyPr>
            <a:normAutofit lnSpcReduction="10000"/>
          </a:bodyPr>
          <a:lstStyle/>
          <a:p>
            <a:r>
              <a:rPr lang="en-LK" dirty="0"/>
              <a:t>Manpower required in construction projects are in 2 types;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LK" dirty="0"/>
              <a:t>Employees in the Company</a:t>
            </a:r>
          </a:p>
          <a:p>
            <a:pPr marL="2375885" lvl="3" indent="0">
              <a:buNone/>
            </a:pPr>
            <a:r>
              <a:rPr lang="en-LK" b="1" dirty="0"/>
              <a:t>Ex: Civil Engineers,Technical Officers,Surveyors etc.</a:t>
            </a:r>
          </a:p>
          <a:p>
            <a:pPr marL="2375885" lvl="3" indent="0">
              <a:buNone/>
            </a:pPr>
            <a:endParaRPr lang="en-LK" b="1" dirty="0"/>
          </a:p>
          <a:p>
            <a:pPr marL="2375885" lvl="3" indent="0">
              <a:buNone/>
            </a:pPr>
            <a:r>
              <a:rPr lang="en-LK" dirty="0"/>
              <a:t>2. Laborers work in the site</a:t>
            </a:r>
          </a:p>
          <a:p>
            <a:pPr marL="2375885" lvl="3" indent="0">
              <a:buNone/>
            </a:pPr>
            <a:r>
              <a:rPr lang="en-LK" b="1" dirty="0"/>
              <a:t>Ex:Carpentors,Masons,Painters etc.</a:t>
            </a:r>
          </a:p>
          <a:p>
            <a:pPr marL="2375885" lvl="3" indent="0">
              <a:buNone/>
            </a:pPr>
            <a:endParaRPr lang="en-LK" b="1" dirty="0"/>
          </a:p>
          <a:p>
            <a:r>
              <a:rPr lang="en-LK" dirty="0"/>
              <a:t>Our client : MAGA Engineering PVT LTD</a:t>
            </a:r>
          </a:p>
          <a:p>
            <a:r>
              <a:rPr lang="en-LK" dirty="0"/>
              <a:t>Types of construction projects in MAGA;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Buildings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Highways &amp; Bridges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Water, wastewater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Irrigation</a:t>
            </a:r>
          </a:p>
          <a:p>
            <a:endParaRPr lang="en-L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0048F-DA8B-3C60-0107-396909F6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4581132"/>
            <a:ext cx="2508424" cy="1593497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BC55243-7429-16D7-821D-3D9CF6926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2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8029"/>
            <a:ext cx="687132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“How can the inefficiencies in labor allocation, irregular attendance affects the cost and timeline in  construction projects?”</a:t>
            </a:r>
          </a:p>
          <a:p>
            <a:pPr marL="0" indent="0" algn="ctr">
              <a:buNone/>
            </a:pPr>
            <a:endParaRPr lang="en-LK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242EA-4174-BC28-0621-4CFBAFEFD27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8" name="Picture 7" descr="A person holding a magnifying glass and a question mark&#10;&#10;Description automatically generated">
            <a:extLst>
              <a:ext uri="{FF2B5EF4-FFF2-40B4-BE49-F238E27FC236}">
                <a16:creationId xmlns:a16="http://schemas.microsoft.com/office/drawing/2014/main" id="{4BAFFD78-1DC2-E9E6-9B68-E7F5E62A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47" y="798873"/>
            <a:ext cx="4584284" cy="5754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5CB7CF7-0CE2-259B-459A-BF64E439F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47AB-D8C9-67DD-B68A-2F29ADA2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1824-BC87-119B-F455-7F5862B8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pic>
        <p:nvPicPr>
          <p:cNvPr id="4" name="Google Shape;758;p25">
            <a:extLst>
              <a:ext uri="{FF2B5EF4-FFF2-40B4-BE49-F238E27FC236}">
                <a16:creationId xmlns:a16="http://schemas.microsoft.com/office/drawing/2014/main" id="{241A1740-42C4-E3F2-ADCB-05C1BE2EA3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838200"/>
            <a:ext cx="5663952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p25">
            <a:extLst>
              <a:ext uri="{FF2B5EF4-FFF2-40B4-BE49-F238E27FC236}">
                <a16:creationId xmlns:a16="http://schemas.microsoft.com/office/drawing/2014/main" id="{62CCEE40-3486-079F-93C0-782178256269}"/>
              </a:ext>
            </a:extLst>
          </p:cNvPr>
          <p:cNvSpPr txBox="1"/>
          <p:nvPr/>
        </p:nvSpPr>
        <p:spPr>
          <a:xfrm>
            <a:off x="275110" y="985748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8C225-94F7-FFF2-B22D-A1803024BA45}"/>
              </a:ext>
            </a:extLst>
          </p:cNvPr>
          <p:cNvSpPr txBox="1"/>
          <p:nvPr/>
        </p:nvSpPr>
        <p:spPr>
          <a:xfrm>
            <a:off x="177216" y="2059912"/>
            <a:ext cx="4046576" cy="334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To predict the labor count required for upcoming projects based on project categorization and to forecast the project timeline and cost during its progression.</a:t>
            </a:r>
            <a:endParaRPr lang="en-LK" sz="2400" dirty="0"/>
          </a:p>
        </p:txBody>
      </p:sp>
      <p:sp>
        <p:nvSpPr>
          <p:cNvPr id="11" name="Google Shape;769;p25">
            <a:extLst>
              <a:ext uri="{FF2B5EF4-FFF2-40B4-BE49-F238E27FC236}">
                <a16:creationId xmlns:a16="http://schemas.microsoft.com/office/drawing/2014/main" id="{5AD3F38F-AEF7-B4BC-C8FE-94DBA075FB07}"/>
              </a:ext>
            </a:extLst>
          </p:cNvPr>
          <p:cNvSpPr txBox="1"/>
          <p:nvPr/>
        </p:nvSpPr>
        <p:spPr>
          <a:xfrm>
            <a:off x="6096004" y="647431"/>
            <a:ext cx="6919723" cy="173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Analyzing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69;p25">
            <a:extLst>
              <a:ext uri="{FF2B5EF4-FFF2-40B4-BE49-F238E27FC236}">
                <a16:creationId xmlns:a16="http://schemas.microsoft.com/office/drawing/2014/main" id="{EA6FDAED-4562-AECD-16EA-474003945C4F}"/>
              </a:ext>
            </a:extLst>
          </p:cNvPr>
          <p:cNvSpPr txBox="1"/>
          <p:nvPr/>
        </p:nvSpPr>
        <p:spPr>
          <a:xfrm>
            <a:off x="6095469" y="1709034"/>
            <a:ext cx="5892800" cy="2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Training the system according to the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769;p25">
            <a:extLst>
              <a:ext uri="{FF2B5EF4-FFF2-40B4-BE49-F238E27FC236}">
                <a16:creationId xmlns:a16="http://schemas.microsoft.com/office/drawing/2014/main" id="{5F9FAE74-7CCF-869D-B80C-8F611EC52D50}"/>
              </a:ext>
            </a:extLst>
          </p:cNvPr>
          <p:cNvSpPr txBox="1"/>
          <p:nvPr/>
        </p:nvSpPr>
        <p:spPr>
          <a:xfrm>
            <a:off x="6146800" y="2986171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 dirty="0">
                <a:solidFill>
                  <a:srgbClr val="002060"/>
                </a:solidFill>
              </a:rPr>
              <a:t>Creating a platform to update the daily labor count and completed tasks.</a:t>
            </a:r>
          </a:p>
          <a:p>
            <a:pPr algn="just">
              <a:lnSpc>
                <a:spcPct val="139964"/>
              </a:lnSpc>
            </a:pPr>
            <a:endParaRPr sz="283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69;p25">
            <a:extLst>
              <a:ext uri="{FF2B5EF4-FFF2-40B4-BE49-F238E27FC236}">
                <a16:creationId xmlns:a16="http://schemas.microsoft.com/office/drawing/2014/main" id="{0BF752D9-56EA-E1C1-80EA-265199390A02}"/>
              </a:ext>
            </a:extLst>
          </p:cNvPr>
          <p:cNvSpPr txBox="1"/>
          <p:nvPr/>
        </p:nvSpPr>
        <p:spPr>
          <a:xfrm>
            <a:off x="6084148" y="4299815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>
                <a:solidFill>
                  <a:srgbClr val="002060"/>
                </a:solidFill>
              </a:rPr>
              <a:t>Predicting the realtime status of the projects.</a:t>
            </a: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7D206-4E68-274D-74CF-ED2F7BA20B6E}"/>
              </a:ext>
            </a:extLst>
          </p:cNvPr>
          <p:cNvSpPr txBox="1"/>
          <p:nvPr/>
        </p:nvSpPr>
        <p:spPr>
          <a:xfrm>
            <a:off x="5159896" y="126876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9BDA-BB72-3EAD-BF69-B4C6F136E55F}"/>
              </a:ext>
            </a:extLst>
          </p:cNvPr>
          <p:cNvSpPr txBox="1"/>
          <p:nvPr/>
        </p:nvSpPr>
        <p:spPr>
          <a:xfrm>
            <a:off x="5159896" y="2512495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3730-4EE2-7F1D-CF92-84E5D17B7067}"/>
              </a:ext>
            </a:extLst>
          </p:cNvPr>
          <p:cNvSpPr txBox="1"/>
          <p:nvPr/>
        </p:nvSpPr>
        <p:spPr>
          <a:xfrm>
            <a:off x="5159896" y="3798416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A769E-0EEE-DC6A-BC68-C11D41090880}"/>
              </a:ext>
            </a:extLst>
          </p:cNvPr>
          <p:cNvSpPr txBox="1"/>
          <p:nvPr/>
        </p:nvSpPr>
        <p:spPr>
          <a:xfrm>
            <a:off x="5159896" y="50686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Google Shape;768;p25">
            <a:extLst>
              <a:ext uri="{FF2B5EF4-FFF2-40B4-BE49-F238E27FC236}">
                <a16:creationId xmlns:a16="http://schemas.microsoft.com/office/drawing/2014/main" id="{CCB98A5C-2DA4-8882-6F77-C6C432F83569}"/>
              </a:ext>
            </a:extLst>
          </p:cNvPr>
          <p:cNvSpPr txBox="1"/>
          <p:nvPr/>
        </p:nvSpPr>
        <p:spPr>
          <a:xfrm>
            <a:off x="6943241" y="-247429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AB47-2D11-7E4F-E18B-5146EC45C19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45377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3" y="66975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445242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4905405" y="220486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5778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830150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845779" y="22108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458588" y="1122279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983194" y="740084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Predict timeline and budget variations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119682" y="1465668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452942" y="2275571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874493" y="1395528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Focused</a:t>
            </a:r>
          </a:p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55630" y="1138346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9272797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9299007" y="1098083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Tracking daily logs and attendance</a:t>
            </a:r>
            <a:endParaRPr dirty="0"/>
          </a:p>
        </p:txBody>
      </p:sp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8165" y="22514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432378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4902710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72914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817286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832915" y="280821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199602" y="2890406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9259933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432378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4902710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72914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817286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832915" y="34088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1440078" y="347357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9259933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431109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4901441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71645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816017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831646" y="40170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9258664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437228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4907560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77764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822136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837765" y="460669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1393385" y="408498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LaborChart</a:t>
            </a:r>
            <a:endParaRPr dirty="0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9264783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431109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4901441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71645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816017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831646" y="5195219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1455963" y="468363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9258664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091" y="284339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338;p10">
            <a:extLst>
              <a:ext uri="{FF2B5EF4-FFF2-40B4-BE49-F238E27FC236}">
                <a16:creationId xmlns:a16="http://schemas.microsoft.com/office/drawing/2014/main" id="{BC5C98A5-6FAE-BF8B-415C-F2291E3DEC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8837" y="34710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8110" y="466068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225651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28645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3355" y="347575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05363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62772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359;p10">
            <a:extLst>
              <a:ext uri="{FF2B5EF4-FFF2-40B4-BE49-F238E27FC236}">
                <a16:creationId xmlns:a16="http://schemas.microsoft.com/office/drawing/2014/main" id="{3177A3DB-2AFD-BAFB-0A61-789A9E476F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28660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03" y="404471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384" y="406812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5894" y="463800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301" y="22942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4811" y="286413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408362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7" y="46535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6" y="226817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338;p10">
            <a:extLst>
              <a:ext uri="{FF2B5EF4-FFF2-40B4-BE49-F238E27FC236}">
                <a16:creationId xmlns:a16="http://schemas.microsoft.com/office/drawing/2014/main" id="{708126AA-1BE2-D8BD-CAC3-4EC1BA1EA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282206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3170" y="343326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01113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620541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1452942" y="527974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6765" y="52557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521563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6079" y="52299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5894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5064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4A38-48AF-9248-843C-4876654A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76808" y="1082417"/>
            <a:ext cx="10363200" cy="1470025"/>
          </a:xfrm>
        </p:spPr>
        <p:txBody>
          <a:bodyPr/>
          <a:lstStyle/>
          <a:p>
            <a:r>
              <a:rPr lang="en-LK" b="1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99709-0A53-8FA3-2169-A6F8E2C07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3528396"/>
            <a:ext cx="11593288" cy="285288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Overview Diagram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Technologies</a:t>
            </a:r>
            <a:endParaRPr lang="en-LK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Data Gathering and Data Requirements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5AE20-C067-A3C6-9A73-C72D5B1A818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pic>
        <p:nvPicPr>
          <p:cNvPr id="6" name="Picture 5" descr="A hands holding a book&#10;&#10;Description automatically generated">
            <a:extLst>
              <a:ext uri="{FF2B5EF4-FFF2-40B4-BE49-F238E27FC236}">
                <a16:creationId xmlns:a16="http://schemas.microsoft.com/office/drawing/2014/main" id="{B3A8F6B0-1462-253E-52D4-DA85077EC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1E5DE9C-927B-FCBF-D5A6-DBC31485C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22" y="-8307"/>
            <a:ext cx="1168400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9BE089-0089-4245-45FA-CFFE34B67B8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19009-32F5-BE24-B1D0-FAA3BFF8C8FF}"/>
              </a:ext>
            </a:extLst>
          </p:cNvPr>
          <p:cNvSpPr txBox="1"/>
          <p:nvPr/>
        </p:nvSpPr>
        <p:spPr>
          <a:xfrm>
            <a:off x="153555" y="3611169"/>
            <a:ext cx="3134327" cy="2585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Labor Prediction on Project Categorization</a:t>
            </a: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BAE4-9D82-C4B8-A5A3-2245E9F9034C}"/>
              </a:ext>
            </a:extLst>
          </p:cNvPr>
          <p:cNvSpPr txBox="1"/>
          <p:nvPr/>
        </p:nvSpPr>
        <p:spPr>
          <a:xfrm>
            <a:off x="3519053" y="763788"/>
            <a:ext cx="5616982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4D2F154B-4C02-8C6D-51CE-E161E6073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4110" y="1420883"/>
            <a:ext cx="664414" cy="523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5582E-9828-7645-6E0E-A46B8BA3A7B7}"/>
              </a:ext>
            </a:extLst>
          </p:cNvPr>
          <p:cNvSpPr txBox="1"/>
          <p:nvPr/>
        </p:nvSpPr>
        <p:spPr>
          <a:xfrm>
            <a:off x="3626170" y="2030927"/>
            <a:ext cx="197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Enters Daily Attendance and Tasks</a:t>
            </a:r>
          </a:p>
        </p:txBody>
      </p:sp>
      <p:pic>
        <p:nvPicPr>
          <p:cNvPr id="20" name="Picture 1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7443D6DD-576A-5DF6-1AC8-6F78BD1A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6429" y="1217713"/>
            <a:ext cx="1297053" cy="864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C83E57-F87C-D7B0-4D99-1DB7D04906F9}"/>
              </a:ext>
            </a:extLst>
          </p:cNvPr>
          <p:cNvSpPr txBox="1"/>
          <p:nvPr/>
        </p:nvSpPr>
        <p:spPr>
          <a:xfrm>
            <a:off x="6009771" y="2092167"/>
            <a:ext cx="233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Predicting Cost and Timeline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C6A7426-F266-80A9-2EC9-7C70232E2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4611" y="4365108"/>
            <a:ext cx="1552213" cy="1413729"/>
          </a:xfrm>
          <a:prstGeom prst="rect">
            <a:avLst/>
          </a:prstGeom>
        </p:spPr>
      </p:pic>
      <p:pic>
        <p:nvPicPr>
          <p:cNvPr id="3" name="Picture 2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9E9F494-63D0-D40E-E14A-A36789727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4645" y="505808"/>
            <a:ext cx="737491" cy="73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BBCD6-3700-47D5-1BA9-E70ED3D21FC8}"/>
              </a:ext>
            </a:extLst>
          </p:cNvPr>
          <p:cNvSpPr txBox="1"/>
          <p:nvPr/>
        </p:nvSpPr>
        <p:spPr>
          <a:xfrm>
            <a:off x="-14195" y="122924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8" name="Picture 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0B055A5C-E95F-DCFB-13EF-D8201AFBC8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48442" y="1815813"/>
            <a:ext cx="1189895" cy="11898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53FBCD-89AA-3C11-AC3E-1F7565897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03184" y="3645391"/>
            <a:ext cx="877192" cy="934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D57FFF-3112-B3FD-75BF-F1C2649884AA}"/>
              </a:ext>
            </a:extLst>
          </p:cNvPr>
          <p:cNvSpPr txBox="1"/>
          <p:nvPr/>
        </p:nvSpPr>
        <p:spPr>
          <a:xfrm>
            <a:off x="6110597" y="4651042"/>
            <a:ext cx="3853323" cy="73866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1400" b="1" dirty="0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 dirty="0"/>
              <a:t>TimeFrame</a:t>
            </a:r>
            <a:endParaRPr lang="en-GB" sz="1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400" b="1" dirty="0"/>
              <a:t>Project Size</a:t>
            </a:r>
            <a:endParaRPr lang="en-LK" sz="1400" b="1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C43110-9E36-535B-9256-BEF62D4443CE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657130" y="1529556"/>
            <a:ext cx="572514" cy="1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274DD1E-5E23-5926-4CD7-972A7D55821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V="1">
            <a:off x="3287878" y="4112743"/>
            <a:ext cx="5315306" cy="791087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7F5629-F8C0-DF24-EFDD-9D25CCC5EE8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1029324" y="2919773"/>
            <a:ext cx="605461" cy="777329"/>
          </a:xfrm>
          <a:prstGeom prst="bentConnector3">
            <a:avLst>
              <a:gd name="adj1" fmla="val 32669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1D0ADDD2-76BA-1079-8DE4-2D97F0F79A3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1538337" y="1682493"/>
            <a:ext cx="2325777" cy="728264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9032BDD-D8DF-1263-4F43-5F650E263B4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528528" y="1650059"/>
            <a:ext cx="1837901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C2F34F-3A68-50C9-602C-DBA4ECD245C3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 rot="16200000" flipH="1">
            <a:off x="6481826" y="1085433"/>
            <a:ext cx="691130" cy="4428778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378556-0735-556F-1EAF-E0D7C8B70FD5}"/>
              </a:ext>
            </a:extLst>
          </p:cNvPr>
          <p:cNvSpPr txBox="1"/>
          <p:nvPr/>
        </p:nvSpPr>
        <p:spPr>
          <a:xfrm>
            <a:off x="10480470" y="2492592"/>
            <a:ext cx="15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422D544-E60F-24BF-8E61-49DA49F096A6}"/>
              </a:ext>
            </a:extLst>
          </p:cNvPr>
          <p:cNvCxnSpPr>
            <a:cxnSpLocks/>
            <a:stCxn id="13" idx="3"/>
            <a:endCxn id="126" idx="3"/>
          </p:cNvCxnSpPr>
          <p:nvPr/>
        </p:nvCxnSpPr>
        <p:spPr>
          <a:xfrm flipV="1">
            <a:off x="9136039" y="1908548"/>
            <a:ext cx="983897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A screenshot of a computer&#10;&#10;Description automatically generated">
            <a:extLst>
              <a:ext uri="{FF2B5EF4-FFF2-40B4-BE49-F238E27FC236}">
                <a16:creationId xmlns:a16="http://schemas.microsoft.com/office/drawing/2014/main" id="{D423BB6C-A5D5-28F2-2647-81F3665A1D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10119936" y="1348666"/>
            <a:ext cx="1993645" cy="1119764"/>
          </a:xfrm>
          <a:prstGeom prst="rect">
            <a:avLst/>
          </a:prstGeom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E6D62D6-DAD3-9851-FB9D-FCB517365B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39" y="375252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r>
              <a:rPr lang="en-LK" dirty="0"/>
              <a:t>Power Bi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  <a:endParaRPr lang="en-GB" sz="32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  <a:p>
            <a:endParaRPr lang="en-US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54BDBD-A77A-0C1F-6B60-1C18EE21C01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2299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00" y="1676400"/>
            <a:ext cx="11684000" cy="5181600"/>
          </a:xfrm>
        </p:spPr>
        <p:txBody>
          <a:bodyPr/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Budget ,Timeline and Number of labours worked at the past project.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categories required for the projects.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histogram details of each project.</a:t>
            </a:r>
          </a:p>
          <a:p>
            <a:pPr marL="2286000" lvl="5" indent="0">
              <a:lnSpc>
                <a:spcPct val="150000"/>
              </a:lnSpc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966F1-9CFD-FE22-D56B-6492E1F561A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BA698ED3-8840-4ECA-4BD9-D6D83258C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9476" y="3789040"/>
            <a:ext cx="3552056" cy="241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8669FE4-0955-4D39-5DA9-C430F33DE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1B1F-3205-3A65-89E0-5095140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7" y="332656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F0B6F-5AF7-9654-4CC2-8D845DBA9E63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9E28-0A0E-40E8-2D13-0C9A1672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124818"/>
            <a:ext cx="5770467" cy="276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12662-0BBA-952E-F347-A8CE0C2E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066536"/>
            <a:ext cx="5416424" cy="269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1986C-41CD-B30A-7E53-3DFB0890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4101264"/>
            <a:ext cx="3217033" cy="2357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D24E3-FCF5-0667-B64D-30B1DFF48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88" y="3969831"/>
            <a:ext cx="3935096" cy="23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2FAD-E6E9-6365-5C75-F4174706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13CF-47CF-02AF-9CF2-97C4F677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8016" y="116632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  <a:r>
              <a:rPr lang="en-GB" b="1" dirty="0"/>
              <a:t> (PP1)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5ECBE-351D-0B95-B4DE-9B7AC6400DF9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A57F-07DC-8387-2F2A-2130E28C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83"/>
          <a:stretch/>
        </p:blipFill>
        <p:spPr>
          <a:xfrm>
            <a:off x="0" y="1052736"/>
            <a:ext cx="7176120" cy="2946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68234-5121-3EB7-2F83-E2225A70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072834"/>
            <a:ext cx="6717232" cy="2602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93AA4-698E-0C1D-49D0-22CA48E8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54761"/>
            <a:ext cx="6566798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713766-7726-F066-1249-37A39E46BF3C}"/>
              </a:ext>
            </a:extLst>
          </p:cNvPr>
          <p:cNvSpPr txBox="1">
            <a:spLocks/>
          </p:cNvSpPr>
          <p:nvPr/>
        </p:nvSpPr>
        <p:spPr>
          <a:xfrm>
            <a:off x="-394072" y="332656"/>
            <a:ext cx="12980144" cy="792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GB" b="1" dirty="0"/>
              <a:t>Feedbacks from the PP1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53726-1149-4C42-ECDA-D267712BC292}"/>
              </a:ext>
            </a:extLst>
          </p:cNvPr>
          <p:cNvSpPr txBox="1"/>
          <p:nvPr/>
        </p:nvSpPr>
        <p:spPr>
          <a:xfrm>
            <a:off x="191344" y="1916832"/>
            <a:ext cx="11665296" cy="33239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Advised to consider the </a:t>
            </a:r>
            <a:r>
              <a:rPr lang="en-GB" sz="3200" b="1" dirty="0"/>
              <a:t>no of floors, no of windows</a:t>
            </a:r>
            <a:r>
              <a:rPr lang="en-GB" sz="3200" dirty="0"/>
              <a:t> and </a:t>
            </a:r>
            <a:r>
              <a:rPr lang="en-GB" sz="3200" b="1" dirty="0"/>
              <a:t>doors </a:t>
            </a:r>
            <a:r>
              <a:rPr lang="en-GB" sz="3200" dirty="0"/>
              <a:t>when predicting the labor count.</a:t>
            </a:r>
          </a:p>
          <a:p>
            <a:r>
              <a:rPr lang="en-GB" sz="3200" dirty="0"/>
              <a:t>    </a:t>
            </a:r>
            <a:r>
              <a:rPr lang="en-GB" sz="3200" b="1" dirty="0">
                <a:solidFill>
                  <a:srgbClr val="FF0000"/>
                </a:solidFill>
              </a:rPr>
              <a:t>Used : TimeLine, Square </a:t>
            </a:r>
            <a:r>
              <a:rPr lang="en-GB" sz="3200" b="1" dirty="0" err="1">
                <a:solidFill>
                  <a:srgbClr val="FF0000"/>
                </a:solidFill>
              </a:rPr>
              <a:t>Feets</a:t>
            </a:r>
            <a:endParaRPr lang="en-GB" sz="3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Asked to select the most accurate model among few.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    Used : Decision Tree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Increase the dataset.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90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4CFB-D218-7EAA-DF96-16C2262C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32" y="1591715"/>
            <a:ext cx="6727304" cy="518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"How does improper manpower allocation based on project managers' experience affect efficiency and project outcomes in the construction projects?”</a:t>
            </a:r>
          </a:p>
          <a:p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7A70D8-AC50-A1EA-27D3-5AD0E5F2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2" y="312048"/>
            <a:ext cx="11684000" cy="792162"/>
          </a:xfrm>
        </p:spPr>
        <p:txBody>
          <a:bodyPr/>
          <a:lstStyle/>
          <a:p>
            <a:r>
              <a:rPr lang="en-LK" b="1"/>
              <a:t>Research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60B9-281D-C09E-4FEF-C5D2E126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2" y="1143004"/>
            <a:ext cx="3241207" cy="4523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158BAB9-65F2-95CE-AC7F-DFCEA3060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0220-9674-03B0-EC3C-9B593D3A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69096" y="188640"/>
            <a:ext cx="11684000" cy="792162"/>
          </a:xfrm>
        </p:spPr>
        <p:txBody>
          <a:bodyPr/>
          <a:lstStyle/>
          <a:p>
            <a:r>
              <a:rPr lang="en-GB" b="1" dirty="0"/>
              <a:t>Trained Models</a:t>
            </a:r>
            <a:endParaRPr lang="en-L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1DAAD-8080-7E71-6592-AB84E31EF8A5}"/>
              </a:ext>
            </a:extLst>
          </p:cNvPr>
          <p:cNvSpPr/>
          <p:nvPr/>
        </p:nvSpPr>
        <p:spPr>
          <a:xfrm>
            <a:off x="2927648" y="6420863"/>
            <a:ext cx="6816365" cy="43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C12A9-FC93-F9AF-6C1B-F5691292BE2D}"/>
              </a:ext>
            </a:extLst>
          </p:cNvPr>
          <p:cNvSpPr txBox="1"/>
          <p:nvPr/>
        </p:nvSpPr>
        <p:spPr>
          <a:xfrm>
            <a:off x="119336" y="1232691"/>
            <a:ext cx="504056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Linear Regression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0.7368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2094A-4AFB-2DAE-F9CA-03EEC931353C}"/>
              </a:ext>
            </a:extLst>
          </p:cNvPr>
          <p:cNvSpPr txBox="1"/>
          <p:nvPr/>
        </p:nvSpPr>
        <p:spPr>
          <a:xfrm>
            <a:off x="101297" y="3418971"/>
            <a:ext cx="504056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Random Forest Regression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0.8728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B2952-5904-3A69-FEC6-FD25014C16A2}"/>
              </a:ext>
            </a:extLst>
          </p:cNvPr>
          <p:cNvSpPr txBox="1"/>
          <p:nvPr/>
        </p:nvSpPr>
        <p:spPr>
          <a:xfrm>
            <a:off x="5303912" y="192553"/>
            <a:ext cx="6120681" cy="195136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Deep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C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onvolutional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eural </a:t>
            </a:r>
            <a:r>
              <a:rPr lang="en-US" sz="2800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etwork </a:t>
            </a:r>
          </a:p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Score : 0.7539</a:t>
            </a:r>
            <a:endParaRPr lang="en-LK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FC238-FD7B-AA84-7BF6-C256FCA31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219901"/>
            <a:ext cx="5754681" cy="40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19072-61FB-4CD1-3221-321D4775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60648"/>
            <a:ext cx="5769958" cy="5263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0F7CE-1AD3-C27F-6E7A-EADDBF6E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4084310"/>
            <a:ext cx="737185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5741-8D30-AC01-2D19-2BC3E03E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7128" y="116558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50879-D2F1-997C-7BFF-B60BD40F4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908724"/>
            <a:ext cx="11684000" cy="650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LK" sz="1800" dirty="0"/>
              <a:t>[1] S. Direct, "Science Direct," [Online]. Available: https://wwwsciencedirect..com/science/article/pii/S2589933322001434.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[2] Y. H. Yang, "Science Gate," [Online]. Available: https://www.sciencegate.app/app/document/download#10.28991/cej-2019-03091362.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[3] A. Z. Zara Kahavandi, "Science Gate," [Online]. Available: https://www.sciencegate.app/app/document/download#10.28991/cej-2019-03091362. [Accessed 25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[4] S.-W. Whang, "Science Gate," [Online]. Available: https://www.sciencegate.app/app/document/download#10.28991/cej-2019-03091362. [Accessed 26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[5] Z. Smith, "Research Gate," [Online]. Available: https://www.researchgate.net/publication/382596196_COMPARATIVE_ANALYSIS_OF_BIG_DATA-DRIVEN_DECISION_MAKING_IN_PROJECT_MANAGEMENT. [Accessed 27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[6] M. Engineering, "MAGA," [Online]. Available: https://www.maga.lk/. [Accessed 24 07 2024].</a:t>
            </a:r>
          </a:p>
          <a:p>
            <a:pPr marL="0" indent="0">
              <a:buNone/>
            </a:pPr>
            <a:endParaRPr lang="en-LK" sz="2400" dirty="0"/>
          </a:p>
          <a:p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6473C-42E9-E093-6A51-54973077ACA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1847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61C6-C7DB-9CDB-851D-8EF74170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780928"/>
            <a:ext cx="10363200" cy="1470025"/>
          </a:xfrm>
        </p:spPr>
        <p:txBody>
          <a:bodyPr/>
          <a:lstStyle/>
          <a:p>
            <a:r>
              <a:rPr lang="en-LK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dirty="0"/>
              <a:t>Q&amp;A?</a:t>
            </a:r>
          </a:p>
        </p:txBody>
      </p:sp>
      <p:pic>
        <p:nvPicPr>
          <p:cNvPr id="6" name="Picture 5" descr="A cartoon character standing next to a green and white letters&#10;&#10;Description automatically generated">
            <a:extLst>
              <a:ext uri="{FF2B5EF4-FFF2-40B4-BE49-F238E27FC236}">
                <a16:creationId xmlns:a16="http://schemas.microsoft.com/office/drawing/2014/main" id="{4FC59EC2-F94B-B886-E107-132D085C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5600" y="332656"/>
            <a:ext cx="7566756" cy="545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BA7C919-BE7A-BE65-7883-2AC0D6094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297D-CA50-59AD-EB49-9E99D7672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67608" y="3212980"/>
            <a:ext cx="7772400" cy="269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E4BF9DE-2A70-AD20-74E0-31FC4D2FD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39D3-D233-88D7-EABD-57723D9E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 Main Objective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4E8A-57A0-396B-79A3-6E3EAD37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864" y="1196752"/>
            <a:ext cx="7116936" cy="51816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"Develop a system to generate employee KPIs based on experience and performance, categorize projects by complexity and risk, optimally allocate suitable employees, and predict the required number of laborers for future projects."</a:t>
            </a:r>
            <a:endParaRPr lang="en-LK" b="1" dirty="0"/>
          </a:p>
          <a:p>
            <a:pPr algn="just"/>
            <a:endParaRPr lang="en-LK" dirty="0"/>
          </a:p>
        </p:txBody>
      </p:sp>
      <p:pic>
        <p:nvPicPr>
          <p:cNvPr id="4" name="Picture 3" descr="A clipboard with a dart and a target&#10;&#10;Description automatically generated">
            <a:extLst>
              <a:ext uri="{FF2B5EF4-FFF2-40B4-BE49-F238E27FC236}">
                <a16:creationId xmlns:a16="http://schemas.microsoft.com/office/drawing/2014/main" id="{F0138A75-C85E-C805-C47B-890A9DE0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0" y="1387989"/>
            <a:ext cx="4082029" cy="4082029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EAD6970-8ED1-878A-9DE8-22F266A31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38760-E863-CBFA-60C0-BCA053C4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LK" b="1"/>
              <a:t> Sub Objectives</a:t>
            </a:r>
            <a:endParaRPr lang="en-L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AD2DD-5CDA-82E4-33A2-D14CCB8D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Project Categorization.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KPI Value generation by performance analysis and CV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Employee allocation and Optimization.</a:t>
            </a:r>
            <a:endParaRPr lang="en-GB" b="1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Prediction of labor</a:t>
            </a:r>
            <a:r>
              <a:rPr lang="en-GB" b="1" dirty="0"/>
              <a:t>, cost and timeline.</a:t>
            </a:r>
            <a:endParaRPr lang="en-GB" b="1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CBC78-43DD-1A19-A541-158E7980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281812"/>
            <a:ext cx="5384800" cy="429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2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29136" y="49920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214299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684631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154835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8599207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21;p10">
            <a:extLst>
              <a:ext uri="{FF2B5EF4-FFF2-40B4-BE49-F238E27FC236}">
                <a16:creationId xmlns:a16="http://schemas.microsoft.com/office/drawing/2014/main" id="{6B0220C8-C470-14A0-D9CB-DBA828A5E56F}"/>
              </a:ext>
            </a:extLst>
          </p:cNvPr>
          <p:cNvSpPr/>
          <p:nvPr/>
        </p:nvSpPr>
        <p:spPr>
          <a:xfrm>
            <a:off x="4214299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322;p10">
            <a:extLst>
              <a:ext uri="{FF2B5EF4-FFF2-40B4-BE49-F238E27FC236}">
                <a16:creationId xmlns:a16="http://schemas.microsoft.com/office/drawing/2014/main" id="{F51EB0BA-5333-CD42-892C-A52113ACE991}"/>
              </a:ext>
            </a:extLst>
          </p:cNvPr>
          <p:cNvSpPr/>
          <p:nvPr/>
        </p:nvSpPr>
        <p:spPr>
          <a:xfrm>
            <a:off x="5684631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323;p10">
            <a:extLst>
              <a:ext uri="{FF2B5EF4-FFF2-40B4-BE49-F238E27FC236}">
                <a16:creationId xmlns:a16="http://schemas.microsoft.com/office/drawing/2014/main" id="{9286F8F0-92F5-785C-2C9C-389625233456}"/>
              </a:ext>
            </a:extLst>
          </p:cNvPr>
          <p:cNvSpPr/>
          <p:nvPr/>
        </p:nvSpPr>
        <p:spPr>
          <a:xfrm>
            <a:off x="7154835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324;p10">
            <a:extLst>
              <a:ext uri="{FF2B5EF4-FFF2-40B4-BE49-F238E27FC236}">
                <a16:creationId xmlns:a16="http://schemas.microsoft.com/office/drawing/2014/main" id="{57EAFA6F-5907-158B-D4DF-45333FAC49A4}"/>
              </a:ext>
            </a:extLst>
          </p:cNvPr>
          <p:cNvSpPr/>
          <p:nvPr/>
        </p:nvSpPr>
        <p:spPr>
          <a:xfrm>
            <a:off x="8599207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325;p10">
            <a:extLst>
              <a:ext uri="{FF2B5EF4-FFF2-40B4-BE49-F238E27FC236}">
                <a16:creationId xmlns:a16="http://schemas.microsoft.com/office/drawing/2014/main" id="{4C5E5EAC-2B91-4F38-FDE6-F39D40EDAB5C}"/>
              </a:ext>
            </a:extLst>
          </p:cNvPr>
          <p:cNvSpPr/>
          <p:nvPr/>
        </p:nvSpPr>
        <p:spPr>
          <a:xfrm>
            <a:off x="4214299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326;p10">
            <a:extLst>
              <a:ext uri="{FF2B5EF4-FFF2-40B4-BE49-F238E27FC236}">
                <a16:creationId xmlns:a16="http://schemas.microsoft.com/office/drawing/2014/main" id="{AF3123A2-4430-18C2-75E8-5664673082AE}"/>
              </a:ext>
            </a:extLst>
          </p:cNvPr>
          <p:cNvSpPr/>
          <p:nvPr/>
        </p:nvSpPr>
        <p:spPr>
          <a:xfrm>
            <a:off x="5684631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7;p10">
            <a:extLst>
              <a:ext uri="{FF2B5EF4-FFF2-40B4-BE49-F238E27FC236}">
                <a16:creationId xmlns:a16="http://schemas.microsoft.com/office/drawing/2014/main" id="{027007DA-A9EA-C763-D43C-DC44A765260B}"/>
              </a:ext>
            </a:extLst>
          </p:cNvPr>
          <p:cNvSpPr/>
          <p:nvPr/>
        </p:nvSpPr>
        <p:spPr>
          <a:xfrm>
            <a:off x="7154835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8;p10">
            <a:extLst>
              <a:ext uri="{FF2B5EF4-FFF2-40B4-BE49-F238E27FC236}">
                <a16:creationId xmlns:a16="http://schemas.microsoft.com/office/drawing/2014/main" id="{1647A2D6-3628-EBDA-6F0E-DF7CF339E880}"/>
              </a:ext>
            </a:extLst>
          </p:cNvPr>
          <p:cNvSpPr/>
          <p:nvPr/>
        </p:nvSpPr>
        <p:spPr>
          <a:xfrm>
            <a:off x="8599207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9;p10">
            <a:extLst>
              <a:ext uri="{FF2B5EF4-FFF2-40B4-BE49-F238E27FC236}">
                <a16:creationId xmlns:a16="http://schemas.microsoft.com/office/drawing/2014/main" id="{38AFA6DA-2108-DE4B-270B-FAC6B7E62868}"/>
              </a:ext>
            </a:extLst>
          </p:cNvPr>
          <p:cNvSpPr/>
          <p:nvPr/>
        </p:nvSpPr>
        <p:spPr>
          <a:xfrm>
            <a:off x="4214299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30;p10">
            <a:extLst>
              <a:ext uri="{FF2B5EF4-FFF2-40B4-BE49-F238E27FC236}">
                <a16:creationId xmlns:a16="http://schemas.microsoft.com/office/drawing/2014/main" id="{1DB40373-9569-B5D0-2639-87C97B9008B7}"/>
              </a:ext>
            </a:extLst>
          </p:cNvPr>
          <p:cNvSpPr/>
          <p:nvPr/>
        </p:nvSpPr>
        <p:spPr>
          <a:xfrm>
            <a:off x="5684631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31;p10">
            <a:extLst>
              <a:ext uri="{FF2B5EF4-FFF2-40B4-BE49-F238E27FC236}">
                <a16:creationId xmlns:a16="http://schemas.microsoft.com/office/drawing/2014/main" id="{F3F8F7E6-3F08-DD2E-FEBD-4B77A7E1E4F8}"/>
              </a:ext>
            </a:extLst>
          </p:cNvPr>
          <p:cNvSpPr/>
          <p:nvPr/>
        </p:nvSpPr>
        <p:spPr>
          <a:xfrm>
            <a:off x="7154835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332;p10">
            <a:extLst>
              <a:ext uri="{FF2B5EF4-FFF2-40B4-BE49-F238E27FC236}">
                <a16:creationId xmlns:a16="http://schemas.microsoft.com/office/drawing/2014/main" id="{E87724E0-6D03-5A5C-BA24-427DEE3F2BFA}"/>
              </a:ext>
            </a:extLst>
          </p:cNvPr>
          <p:cNvSpPr/>
          <p:nvPr/>
        </p:nvSpPr>
        <p:spPr>
          <a:xfrm>
            <a:off x="8599207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70056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Google Shape;335;p10">
            <a:extLst>
              <a:ext uri="{FF2B5EF4-FFF2-40B4-BE49-F238E27FC236}">
                <a16:creationId xmlns:a16="http://schemas.microsoft.com/office/drawing/2014/main" id="{B89879CB-CBD6-9592-4DA1-AC1E86C98F60}"/>
              </a:ext>
            </a:extLst>
          </p:cNvPr>
          <p:cNvSpPr/>
          <p:nvPr/>
        </p:nvSpPr>
        <p:spPr>
          <a:xfrm>
            <a:off x="2770056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336;p10">
            <a:extLst>
              <a:ext uri="{FF2B5EF4-FFF2-40B4-BE49-F238E27FC236}">
                <a16:creationId xmlns:a16="http://schemas.microsoft.com/office/drawing/2014/main" id="{1BA95741-BBC7-8D9C-C842-5AAB0D8C27C5}"/>
              </a:ext>
            </a:extLst>
          </p:cNvPr>
          <p:cNvSpPr/>
          <p:nvPr/>
        </p:nvSpPr>
        <p:spPr>
          <a:xfrm>
            <a:off x="2770056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Google Shape;337;p10">
            <a:extLst>
              <a:ext uri="{FF2B5EF4-FFF2-40B4-BE49-F238E27FC236}">
                <a16:creationId xmlns:a16="http://schemas.microsoft.com/office/drawing/2014/main" id="{7EA38CB5-3997-7D14-385C-88DD30D733FB}"/>
              </a:ext>
            </a:extLst>
          </p:cNvPr>
          <p:cNvSpPr/>
          <p:nvPr/>
        </p:nvSpPr>
        <p:spPr>
          <a:xfrm>
            <a:off x="2770056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3F8BFC3C-36D3-192C-932A-C002C70B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91148" y="2214211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Google Shape;354;p10">
            <a:extLst>
              <a:ext uri="{FF2B5EF4-FFF2-40B4-BE49-F238E27FC236}">
                <a16:creationId xmlns:a16="http://schemas.microsoft.com/office/drawing/2014/main" id="{C3209E7E-FCE0-2970-A09F-FA00D77A66B8}"/>
              </a:ext>
            </a:extLst>
          </p:cNvPr>
          <p:cNvSpPr/>
          <p:nvPr/>
        </p:nvSpPr>
        <p:spPr>
          <a:xfrm>
            <a:off x="191148" y="302124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Google Shape;355;p10">
            <a:extLst>
              <a:ext uri="{FF2B5EF4-FFF2-40B4-BE49-F238E27FC236}">
                <a16:creationId xmlns:a16="http://schemas.microsoft.com/office/drawing/2014/main" id="{5CB12D73-18A1-95A9-9A41-8506FF75608A}"/>
              </a:ext>
            </a:extLst>
          </p:cNvPr>
          <p:cNvSpPr/>
          <p:nvPr/>
        </p:nvSpPr>
        <p:spPr>
          <a:xfrm>
            <a:off x="191148" y="3822007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" name="Google Shape;356;p10">
            <a:extLst>
              <a:ext uri="{FF2B5EF4-FFF2-40B4-BE49-F238E27FC236}">
                <a16:creationId xmlns:a16="http://schemas.microsoft.com/office/drawing/2014/main" id="{8C69428A-81B6-2D41-6FEC-D6727C468EFE}"/>
              </a:ext>
            </a:extLst>
          </p:cNvPr>
          <p:cNvSpPr/>
          <p:nvPr/>
        </p:nvSpPr>
        <p:spPr>
          <a:xfrm>
            <a:off x="191148" y="4626230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4" name="Google Shape;359;p10">
            <a:extLst>
              <a:ext uri="{FF2B5EF4-FFF2-40B4-BE49-F238E27FC236}">
                <a16:creationId xmlns:a16="http://schemas.microsoft.com/office/drawing/2014/main" id="{234FB384-CD52-0E3E-147C-FFDFDD122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083" y="3254125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231808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Application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64933" y="1202488"/>
            <a:ext cx="1322892" cy="95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Applicable for construction Projects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8726041" y="765500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Real time predictive analysis of project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812999" y="239579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55" name="Google Shape;378;p10">
            <a:extLst>
              <a:ext uri="{FF2B5EF4-FFF2-40B4-BE49-F238E27FC236}">
                <a16:creationId xmlns:a16="http://schemas.microsoft.com/office/drawing/2014/main" id="{0CE0D790-2186-910D-8113-AF92C311F924}"/>
              </a:ext>
            </a:extLst>
          </p:cNvPr>
          <p:cNvSpPr txBox="1"/>
          <p:nvPr/>
        </p:nvSpPr>
        <p:spPr>
          <a:xfrm>
            <a:off x="892888" y="32462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dirty="0"/>
          </a:p>
        </p:txBody>
      </p:sp>
      <p:sp>
        <p:nvSpPr>
          <p:cNvPr id="56" name="Google Shape;379;p10">
            <a:extLst>
              <a:ext uri="{FF2B5EF4-FFF2-40B4-BE49-F238E27FC236}">
                <a16:creationId xmlns:a16="http://schemas.microsoft.com/office/drawing/2014/main" id="{52A6C4B7-0BDB-FC26-0007-7D6EE9E6D732}"/>
              </a:ext>
            </a:extLst>
          </p:cNvPr>
          <p:cNvSpPr txBox="1"/>
          <p:nvPr/>
        </p:nvSpPr>
        <p:spPr>
          <a:xfrm>
            <a:off x="339830" y="4028310"/>
            <a:ext cx="224589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57" name="Google Shape;380;p10">
            <a:extLst>
              <a:ext uri="{FF2B5EF4-FFF2-40B4-BE49-F238E27FC236}">
                <a16:creationId xmlns:a16="http://schemas.microsoft.com/office/drawing/2014/main" id="{B856EB01-3945-8897-9CBB-D9581D1FC71C}"/>
              </a:ext>
            </a:extLst>
          </p:cNvPr>
          <p:cNvSpPr txBox="1"/>
          <p:nvPr/>
        </p:nvSpPr>
        <p:spPr>
          <a:xfrm>
            <a:off x="492646" y="4844525"/>
            <a:ext cx="1963605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BuildTrend</a:t>
            </a:r>
            <a:endParaRPr sz="148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356;p10">
            <a:extLst>
              <a:ext uri="{FF2B5EF4-FFF2-40B4-BE49-F238E27FC236}">
                <a16:creationId xmlns:a16="http://schemas.microsoft.com/office/drawing/2014/main" id="{03A003AF-D050-E318-327C-B8FBCA73755C}"/>
              </a:ext>
            </a:extLst>
          </p:cNvPr>
          <p:cNvSpPr/>
          <p:nvPr/>
        </p:nvSpPr>
        <p:spPr>
          <a:xfrm>
            <a:off x="168367" y="544522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LK" dirty="0"/>
          </a:p>
        </p:txBody>
      </p:sp>
      <p:sp>
        <p:nvSpPr>
          <p:cNvPr id="60" name="Google Shape;380;p10">
            <a:extLst>
              <a:ext uri="{FF2B5EF4-FFF2-40B4-BE49-F238E27FC236}">
                <a16:creationId xmlns:a16="http://schemas.microsoft.com/office/drawing/2014/main" id="{E16EE6EB-673E-C9EE-0E3D-B89D96696C96}"/>
              </a:ext>
            </a:extLst>
          </p:cNvPr>
          <p:cNvSpPr txBox="1"/>
          <p:nvPr/>
        </p:nvSpPr>
        <p:spPr>
          <a:xfrm>
            <a:off x="892888" y="5636756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648471" y="112870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 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118803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Categorization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10041854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324;p10">
            <a:extLst>
              <a:ext uri="{FF2B5EF4-FFF2-40B4-BE49-F238E27FC236}">
                <a16:creationId xmlns:a16="http://schemas.microsoft.com/office/drawing/2014/main" id="{B887943F-63EB-F1EA-F2D3-5C3C19F8E9D5}"/>
              </a:ext>
            </a:extLst>
          </p:cNvPr>
          <p:cNvSpPr/>
          <p:nvPr/>
        </p:nvSpPr>
        <p:spPr>
          <a:xfrm>
            <a:off x="10041854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Google Shape;328;p10">
            <a:extLst>
              <a:ext uri="{FF2B5EF4-FFF2-40B4-BE49-F238E27FC236}">
                <a16:creationId xmlns:a16="http://schemas.microsoft.com/office/drawing/2014/main" id="{9821AA18-CD86-9143-74D4-D6F773A2C3FD}"/>
              </a:ext>
            </a:extLst>
          </p:cNvPr>
          <p:cNvSpPr/>
          <p:nvPr/>
        </p:nvSpPr>
        <p:spPr>
          <a:xfrm>
            <a:off x="10041854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332;p10">
            <a:extLst>
              <a:ext uri="{FF2B5EF4-FFF2-40B4-BE49-F238E27FC236}">
                <a16:creationId xmlns:a16="http://schemas.microsoft.com/office/drawing/2014/main" id="{A1821413-F2C0-B4D6-4602-231559D07EC8}"/>
              </a:ext>
            </a:extLst>
          </p:cNvPr>
          <p:cNvSpPr/>
          <p:nvPr/>
        </p:nvSpPr>
        <p:spPr>
          <a:xfrm>
            <a:off x="10041854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10041854" y="1123499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Labor requirement Prediction</a:t>
            </a:r>
            <a:endParaRPr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236978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1858" y="239864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59;p10">
            <a:extLst>
              <a:ext uri="{FF2B5EF4-FFF2-40B4-BE49-F238E27FC236}">
                <a16:creationId xmlns:a16="http://schemas.microsoft.com/office/drawing/2014/main" id="{19F40733-622C-8099-59DD-60EAB0CF1E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8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59;p10">
            <a:extLst>
              <a:ext uri="{FF2B5EF4-FFF2-40B4-BE49-F238E27FC236}">
                <a16:creationId xmlns:a16="http://schemas.microsoft.com/office/drawing/2014/main" id="{19ABC0DA-2436-8139-7EDD-317F099E76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1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59;p10">
            <a:extLst>
              <a:ext uri="{FF2B5EF4-FFF2-40B4-BE49-F238E27FC236}">
                <a16:creationId xmlns:a16="http://schemas.microsoft.com/office/drawing/2014/main" id="{13150BDE-4204-42D1-C110-8F3EC9C237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5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59;p10">
            <a:extLst>
              <a:ext uri="{FF2B5EF4-FFF2-40B4-BE49-F238E27FC236}">
                <a16:creationId xmlns:a16="http://schemas.microsoft.com/office/drawing/2014/main" id="{06DA36C2-58AC-57A1-FF1E-9ED2813D84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322245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59;p10">
            <a:extLst>
              <a:ext uri="{FF2B5EF4-FFF2-40B4-BE49-F238E27FC236}">
                <a16:creationId xmlns:a16="http://schemas.microsoft.com/office/drawing/2014/main" id="{0CD0FA28-F066-5653-6CBE-F09DF12219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319862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359;p10">
            <a:extLst>
              <a:ext uri="{FF2B5EF4-FFF2-40B4-BE49-F238E27FC236}">
                <a16:creationId xmlns:a16="http://schemas.microsoft.com/office/drawing/2014/main" id="{091B6CFE-6500-95D1-1675-BA8D63304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8906" y="319200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59;p10">
            <a:extLst>
              <a:ext uri="{FF2B5EF4-FFF2-40B4-BE49-F238E27FC236}">
                <a16:creationId xmlns:a16="http://schemas.microsoft.com/office/drawing/2014/main" id="{732034EC-7503-72C0-C13B-07511762C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0615" y="32111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1D4086D9-DA7D-50E4-2CAA-F12BB12D6F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320464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59;p10">
            <a:extLst>
              <a:ext uri="{FF2B5EF4-FFF2-40B4-BE49-F238E27FC236}">
                <a16:creationId xmlns:a16="http://schemas.microsoft.com/office/drawing/2014/main" id="{2C45A7DE-0809-331E-2D16-73A92D7B03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8;p10">
            <a:extLst>
              <a:ext uri="{FF2B5EF4-FFF2-40B4-BE49-F238E27FC236}">
                <a16:creationId xmlns:a16="http://schemas.microsoft.com/office/drawing/2014/main" id="{B6AA1C1B-4DB5-8A0C-B842-46BE06AF54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8902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59;p10">
            <a:extLst>
              <a:ext uri="{FF2B5EF4-FFF2-40B4-BE49-F238E27FC236}">
                <a16:creationId xmlns:a16="http://schemas.microsoft.com/office/drawing/2014/main" id="{6D3C8EE9-6904-EA08-A751-4CDBC0E40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920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8;p10">
            <a:extLst>
              <a:ext uri="{FF2B5EF4-FFF2-40B4-BE49-F238E27FC236}">
                <a16:creationId xmlns:a16="http://schemas.microsoft.com/office/drawing/2014/main" id="{83BBF8A1-D27B-3D6C-3285-720ED96C4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47833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359;p10">
            <a:extLst>
              <a:ext uri="{FF2B5EF4-FFF2-40B4-BE49-F238E27FC236}">
                <a16:creationId xmlns:a16="http://schemas.microsoft.com/office/drawing/2014/main" id="{3EF6362C-5AA4-FD1C-F220-F799D4C959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7" y="480030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59;p10">
            <a:extLst>
              <a:ext uri="{FF2B5EF4-FFF2-40B4-BE49-F238E27FC236}">
                <a16:creationId xmlns:a16="http://schemas.microsoft.com/office/drawing/2014/main" id="{5E540C1E-EC7E-0D78-EC60-4E5BCF731A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359;p10">
            <a:extLst>
              <a:ext uri="{FF2B5EF4-FFF2-40B4-BE49-F238E27FC236}">
                <a16:creationId xmlns:a16="http://schemas.microsoft.com/office/drawing/2014/main" id="{532127C2-CB42-1F1F-77B2-1131E62591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0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359;p10">
            <a:extLst>
              <a:ext uri="{FF2B5EF4-FFF2-40B4-BE49-F238E27FC236}">
                <a16:creationId xmlns:a16="http://schemas.microsoft.com/office/drawing/2014/main" id="{4724C018-551F-C4CC-DE92-AFCD72140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4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338;p10">
            <a:extLst>
              <a:ext uri="{FF2B5EF4-FFF2-40B4-BE49-F238E27FC236}">
                <a16:creationId xmlns:a16="http://schemas.microsoft.com/office/drawing/2014/main" id="{771F69CA-1C71-E771-027A-0120500699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1551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338;p10">
            <a:extLst>
              <a:ext uri="{FF2B5EF4-FFF2-40B4-BE49-F238E27FC236}">
                <a16:creationId xmlns:a16="http://schemas.microsoft.com/office/drawing/2014/main" id="{929FD558-65B4-57F9-37B0-D40F2CACDD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158" y="23530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338;p10">
            <a:extLst>
              <a:ext uri="{FF2B5EF4-FFF2-40B4-BE49-F238E27FC236}">
                <a16:creationId xmlns:a16="http://schemas.microsoft.com/office/drawing/2014/main" id="{15ED39FA-3517-D867-DD0E-DA6EE1322D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3485" y="4813933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325;p10">
            <a:extLst>
              <a:ext uri="{FF2B5EF4-FFF2-40B4-BE49-F238E27FC236}">
                <a16:creationId xmlns:a16="http://schemas.microsoft.com/office/drawing/2014/main" id="{EC1BB0E9-12CE-0191-3AD7-7921E6FBAB00}"/>
              </a:ext>
            </a:extLst>
          </p:cNvPr>
          <p:cNvSpPr/>
          <p:nvPr/>
        </p:nvSpPr>
        <p:spPr>
          <a:xfrm>
            <a:off x="4204231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326;p10">
            <a:extLst>
              <a:ext uri="{FF2B5EF4-FFF2-40B4-BE49-F238E27FC236}">
                <a16:creationId xmlns:a16="http://schemas.microsoft.com/office/drawing/2014/main" id="{C32CB441-3BE9-4ABE-02EA-F1D63A33F754}"/>
              </a:ext>
            </a:extLst>
          </p:cNvPr>
          <p:cNvSpPr/>
          <p:nvPr/>
        </p:nvSpPr>
        <p:spPr>
          <a:xfrm>
            <a:off x="5674563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327;p10">
            <a:extLst>
              <a:ext uri="{FF2B5EF4-FFF2-40B4-BE49-F238E27FC236}">
                <a16:creationId xmlns:a16="http://schemas.microsoft.com/office/drawing/2014/main" id="{E5FA6CBF-4D88-FA9F-4F28-CBB8B100A545}"/>
              </a:ext>
            </a:extLst>
          </p:cNvPr>
          <p:cNvSpPr/>
          <p:nvPr/>
        </p:nvSpPr>
        <p:spPr>
          <a:xfrm>
            <a:off x="7144767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328;p10">
            <a:extLst>
              <a:ext uri="{FF2B5EF4-FFF2-40B4-BE49-F238E27FC236}">
                <a16:creationId xmlns:a16="http://schemas.microsoft.com/office/drawing/2014/main" id="{F064A937-5837-5A76-62A0-C697B90069A8}"/>
              </a:ext>
            </a:extLst>
          </p:cNvPr>
          <p:cNvSpPr/>
          <p:nvPr/>
        </p:nvSpPr>
        <p:spPr>
          <a:xfrm>
            <a:off x="858913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336;p10">
            <a:extLst>
              <a:ext uri="{FF2B5EF4-FFF2-40B4-BE49-F238E27FC236}">
                <a16:creationId xmlns:a16="http://schemas.microsoft.com/office/drawing/2014/main" id="{4787DF3D-6D19-E243-CDB4-1602CCABB5DD}"/>
              </a:ext>
            </a:extLst>
          </p:cNvPr>
          <p:cNvSpPr/>
          <p:nvPr/>
        </p:nvSpPr>
        <p:spPr>
          <a:xfrm>
            <a:off x="274516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6" name="Google Shape;338;p10">
            <a:extLst>
              <a:ext uri="{FF2B5EF4-FFF2-40B4-BE49-F238E27FC236}">
                <a16:creationId xmlns:a16="http://schemas.microsoft.com/office/drawing/2014/main" id="{92657E1C-5506-B146-D8FA-670CC69F91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328;p10">
            <a:extLst>
              <a:ext uri="{FF2B5EF4-FFF2-40B4-BE49-F238E27FC236}">
                <a16:creationId xmlns:a16="http://schemas.microsoft.com/office/drawing/2014/main" id="{BDB372CA-BF7C-B2D8-A4F6-44EBEA9F4DDB}"/>
              </a:ext>
            </a:extLst>
          </p:cNvPr>
          <p:cNvSpPr/>
          <p:nvPr/>
        </p:nvSpPr>
        <p:spPr>
          <a:xfrm>
            <a:off x="10031786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0" name="Google Shape;338;p10">
            <a:extLst>
              <a:ext uri="{FF2B5EF4-FFF2-40B4-BE49-F238E27FC236}">
                <a16:creationId xmlns:a16="http://schemas.microsoft.com/office/drawing/2014/main" id="{7B0B4A11-439B-B6EB-A004-4C5BFE2246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3992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338;p10">
            <a:extLst>
              <a:ext uri="{FF2B5EF4-FFF2-40B4-BE49-F238E27FC236}">
                <a16:creationId xmlns:a16="http://schemas.microsoft.com/office/drawing/2014/main" id="{26F46771-EDF5-D3E0-BA6F-E48BC1CB2F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6395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338;p10">
            <a:extLst>
              <a:ext uri="{FF2B5EF4-FFF2-40B4-BE49-F238E27FC236}">
                <a16:creationId xmlns:a16="http://schemas.microsoft.com/office/drawing/2014/main" id="{902AC0F6-E629-79E4-3436-CCB78707FF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4866" y="557455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338;p10">
            <a:extLst>
              <a:ext uri="{FF2B5EF4-FFF2-40B4-BE49-F238E27FC236}">
                <a16:creationId xmlns:a16="http://schemas.microsoft.com/office/drawing/2014/main" id="{C25C38FC-2EEB-1CCE-831C-E912774913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756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338;p10">
            <a:extLst>
              <a:ext uri="{FF2B5EF4-FFF2-40B4-BE49-F238E27FC236}">
                <a16:creationId xmlns:a16="http://schemas.microsoft.com/office/drawing/2014/main" id="{82E96D84-0FD1-5666-D609-90CF4649C5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61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pic>
        <p:nvPicPr>
          <p:cNvPr id="117" name="Google Shape;338;p10">
            <a:extLst>
              <a:ext uri="{FF2B5EF4-FFF2-40B4-BE49-F238E27FC236}">
                <a16:creationId xmlns:a16="http://schemas.microsoft.com/office/drawing/2014/main" id="{5280BE23-388B-BFB0-2D83-C7563F7B9A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2283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3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5E1AE2D-E849-40AB-A476-89A2268B8313}"/>
</file>

<file path=customXml/itemProps2.xml><?xml version="1.0" encoding="utf-8"?>
<ds:datastoreItem xmlns:ds="http://schemas.openxmlformats.org/officeDocument/2006/customXml" ds:itemID="{00FD1879-7B68-4AB6-8799-3A6545F9D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40CD0A-2A99-45A3-992F-9FC97E4B747B}">
  <ds:schemaRefs>
    <ds:schemaRef ds:uri="http://schemas.microsoft.com/office/2006/metadata/properties"/>
    <ds:schemaRef ds:uri="http://schemas.microsoft.com/office/infopath/2007/PartnerControls"/>
    <ds:schemaRef ds:uri="4da6588c-a52b-4d0b-8663-93e0f7ef87c0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{943258F4-3265-894A-AF17-192107FA38FB}tf10001060_mac</Template>
  <TotalTime>12406</TotalTime>
  <Words>2795</Words>
  <Application>Microsoft Office PowerPoint</Application>
  <PresentationFormat>Widescreen</PresentationFormat>
  <Paragraphs>557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Adobe Devanagari</vt:lpstr>
      <vt:lpstr>Aptos</vt:lpstr>
      <vt:lpstr>Arial</vt:lpstr>
      <vt:lpstr>Calibri</vt:lpstr>
      <vt:lpstr>Cambria</vt:lpstr>
      <vt:lpstr>Cambria (Body)</vt:lpstr>
      <vt:lpstr>Google Sans</vt:lpstr>
      <vt:lpstr>Helvetica</vt:lpstr>
      <vt:lpstr>Open Sans</vt:lpstr>
      <vt:lpstr>Posterama</vt:lpstr>
      <vt:lpstr>var(--h1-font-family)</vt:lpstr>
      <vt:lpstr>Wingdings</vt:lpstr>
      <vt:lpstr>Office Theme</vt:lpstr>
      <vt:lpstr>Automated Man Power Allocation By Performance  Analysis and Project Categorization For Construction Projects </vt:lpstr>
      <vt:lpstr>PowerPoint Presentation</vt:lpstr>
      <vt:lpstr>PowerPoint Presentation</vt:lpstr>
      <vt:lpstr>Evidences</vt:lpstr>
      <vt:lpstr>Introduction</vt:lpstr>
      <vt:lpstr>Research Problem</vt:lpstr>
      <vt:lpstr> Main Objective</vt:lpstr>
      <vt:lpstr> Sub Objectives</vt:lpstr>
      <vt:lpstr>Research Gap</vt:lpstr>
      <vt:lpstr>PowerPoint Presentation</vt:lpstr>
      <vt:lpstr>IT21087660|Perera K.M</vt:lpstr>
      <vt:lpstr>Research Question</vt:lpstr>
      <vt:lpstr>Specific &amp; Sub  Objectives</vt:lpstr>
      <vt:lpstr>Research Gap</vt:lpstr>
      <vt:lpstr>PowerPoint Presentation</vt:lpstr>
      <vt:lpstr>Overview Diagram</vt:lpstr>
      <vt:lpstr>Technologies</vt:lpstr>
      <vt:lpstr>Data Gathering and Data Requirements </vt:lpstr>
      <vt:lpstr>Project Evidence</vt:lpstr>
      <vt:lpstr>Project Evidence</vt:lpstr>
      <vt:lpstr>Project Evidence</vt:lpstr>
      <vt:lpstr>REFERENCES</vt:lpstr>
      <vt:lpstr>IT21276750|Isuranga K.M.S</vt:lpstr>
      <vt:lpstr>Research Question</vt:lpstr>
      <vt:lpstr>PowerPoint Presentation</vt:lpstr>
      <vt:lpstr>Research Gap</vt:lpstr>
      <vt:lpstr>PowerPoint Presentation</vt:lpstr>
      <vt:lpstr>PowerPoint Presentation</vt:lpstr>
      <vt:lpstr>Technologies</vt:lpstr>
      <vt:lpstr>Data Gathering and Data Requirements </vt:lpstr>
      <vt:lpstr>Project Evidence (PP1)</vt:lpstr>
      <vt:lpstr>Project  Evidence (PP1)</vt:lpstr>
      <vt:lpstr>PowerPoint Presentation</vt:lpstr>
      <vt:lpstr>REFERENCES</vt:lpstr>
      <vt:lpstr>IT21069840|Devashika R.P.P.A</vt:lpstr>
      <vt:lpstr>Research Question</vt:lpstr>
      <vt:lpstr>PowerPoint Presentation</vt:lpstr>
      <vt:lpstr>Research Gap</vt:lpstr>
      <vt:lpstr>PowerPoint Presentation</vt:lpstr>
      <vt:lpstr>Overview Diagram</vt:lpstr>
      <vt:lpstr>Technologies</vt:lpstr>
      <vt:lpstr>Data Gathering and Data Requirements </vt:lpstr>
      <vt:lpstr>Current Progress</vt:lpstr>
      <vt:lpstr>Project Evidence</vt:lpstr>
      <vt:lpstr>Project Evidence</vt:lpstr>
      <vt:lpstr>Project Evidence</vt:lpstr>
      <vt:lpstr>Future Progress</vt:lpstr>
      <vt:lpstr>REFERENCES</vt:lpstr>
      <vt:lpstr>IT21270956|Munagama m.k.h</vt:lpstr>
      <vt:lpstr>Research Question</vt:lpstr>
      <vt:lpstr>PowerPoint Presentation</vt:lpstr>
      <vt:lpstr>Research Gap</vt:lpstr>
      <vt:lpstr>Methodology</vt:lpstr>
      <vt:lpstr>Overview Diagram</vt:lpstr>
      <vt:lpstr>Technologies</vt:lpstr>
      <vt:lpstr>Data Gathering and Data Requirements </vt:lpstr>
      <vt:lpstr>Project Evidence (PP1)</vt:lpstr>
      <vt:lpstr>Project Evidence (PP1)</vt:lpstr>
      <vt:lpstr>PowerPoint Presentation</vt:lpstr>
      <vt:lpstr>Trained Models</vt:lpstr>
      <vt:lpstr>PowerPoint Presentation</vt:lpstr>
      <vt:lpstr>REFERENCES</vt:lpstr>
      <vt:lpstr>Demonstration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Man Power Allocation By CV Analysis And Performance Analysis For Construction Projects</dc:title>
  <dc:creator>Munagama M. K. H. it21270956</dc:creator>
  <cp:lastModifiedBy>Kaushalya Munagama</cp:lastModifiedBy>
  <cp:revision>61</cp:revision>
  <dcterms:created xsi:type="dcterms:W3CDTF">2024-07-25T14:37:03Z</dcterms:created>
  <dcterms:modified xsi:type="dcterms:W3CDTF">2025-05-05T15:35:56Z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